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60" r:id="rId4"/>
    <p:sldId id="262" r:id="rId5"/>
    <p:sldId id="263" r:id="rId6"/>
    <p:sldId id="264" r:id="rId7"/>
    <p:sldId id="265" r:id="rId8"/>
    <p:sldId id="267" r:id="rId9"/>
    <p:sldId id="275" r:id="rId10"/>
    <p:sldId id="274" r:id="rId11"/>
    <p:sldId id="272" r:id="rId12"/>
    <p:sldId id="277" r:id="rId13"/>
    <p:sldId id="279" r:id="rId14"/>
    <p:sldId id="280" r:id="rId15"/>
    <p:sldId id="257" r:id="rId16"/>
    <p:sldId id="281" r:id="rId17"/>
    <p:sldId id="270" r:id="rId18"/>
    <p:sldId id="261" r:id="rId1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5D8"/>
    <a:srgbClr val="8F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6374" autoAdjust="0"/>
  </p:normalViewPr>
  <p:slideViewPr>
    <p:cSldViewPr snapToGrid="0">
      <p:cViewPr varScale="1">
        <p:scale>
          <a:sx n="114" d="100"/>
          <a:sy n="114" d="100"/>
        </p:scale>
        <p:origin x="9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9DC7F-C595-4E25-AA47-4DF1FA6E2F23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906A-1FF1-4D03-8B7D-FBA7C0D0FC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E906A-1FF1-4D03-8B7D-FBA7C0D0FC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7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91816ed47a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391816ed47a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91816ed47a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391816ed47a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61067-A1F5-4F2B-9E4D-DE45CAB0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64EC65-9E43-4959-8163-25588A4D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E95EE0-B34B-4E54-9BE4-A11A3AA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E8FAA-0E2C-4972-9983-CEA0C32F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854CE2-FB90-4DCB-BE21-40791F822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5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6818-E4A1-48F2-9805-13EBA315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D2EB4C-996A-4F4D-8330-D1A09D6C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3379D-88B5-4CA7-A175-649A68F6F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F611A-33D6-45A0-8B08-35E0A7EF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94A1AD-2BE9-4EB2-B6C0-6E69316F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46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D01229-CE65-4654-835F-CAA4D75F5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C6CAC7-EBBA-418C-8C40-678E0812F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27914-ACE6-4D80-BAF2-D5B6AF4A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E1FC8-6574-4767-8523-E179D1D3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06B013-E3AC-46A0-8491-07846FC5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06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Титульный слайд">
  <p:cSld name="2_Титульный слайд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4427622" y="-1479885"/>
            <a:ext cx="8686801" cy="8057417"/>
          </a:xfrm>
          <a:custGeom>
            <a:avLst/>
            <a:gdLst/>
            <a:ahLst/>
            <a:cxnLst/>
            <a:rect l="l" t="t" r="r" b="b"/>
            <a:pathLst>
              <a:path w="6142812" h="5697745" extrusionOk="0">
                <a:moveTo>
                  <a:pt x="3112730" y="386"/>
                </a:moveTo>
                <a:lnTo>
                  <a:pt x="3079823" y="42272"/>
                </a:lnTo>
                <a:lnTo>
                  <a:pt x="3046940" y="31521"/>
                </a:lnTo>
                <a:lnTo>
                  <a:pt x="3042087" y="53022"/>
                </a:lnTo>
                <a:lnTo>
                  <a:pt x="2919002" y="99762"/>
                </a:lnTo>
                <a:lnTo>
                  <a:pt x="2899588" y="154849"/>
                </a:lnTo>
                <a:lnTo>
                  <a:pt x="2959335" y="193167"/>
                </a:lnTo>
                <a:lnTo>
                  <a:pt x="2906893" y="209888"/>
                </a:lnTo>
                <a:lnTo>
                  <a:pt x="2927666" y="260194"/>
                </a:lnTo>
                <a:lnTo>
                  <a:pt x="2882528" y="288951"/>
                </a:lnTo>
                <a:lnTo>
                  <a:pt x="2827708" y="395558"/>
                </a:lnTo>
                <a:lnTo>
                  <a:pt x="2799703" y="345252"/>
                </a:lnTo>
                <a:lnTo>
                  <a:pt x="2677904" y="382357"/>
                </a:lnTo>
                <a:lnTo>
                  <a:pt x="2668197" y="419462"/>
                </a:lnTo>
                <a:lnTo>
                  <a:pt x="2599909" y="393180"/>
                </a:lnTo>
                <a:lnTo>
                  <a:pt x="2558508" y="450573"/>
                </a:lnTo>
                <a:lnTo>
                  <a:pt x="2547539" y="449384"/>
                </a:lnTo>
                <a:lnTo>
                  <a:pt x="2528125" y="402717"/>
                </a:lnTo>
                <a:lnTo>
                  <a:pt x="2536643" y="395437"/>
                </a:lnTo>
                <a:lnTo>
                  <a:pt x="2545185" y="395437"/>
                </a:lnTo>
                <a:lnTo>
                  <a:pt x="2551276" y="366704"/>
                </a:lnTo>
                <a:lnTo>
                  <a:pt x="2515943" y="370272"/>
                </a:lnTo>
                <a:lnTo>
                  <a:pt x="2511090" y="399029"/>
                </a:lnTo>
                <a:lnTo>
                  <a:pt x="2466025" y="401455"/>
                </a:lnTo>
                <a:lnTo>
                  <a:pt x="2455056" y="378692"/>
                </a:lnTo>
                <a:lnTo>
                  <a:pt x="2377108" y="405047"/>
                </a:lnTo>
                <a:lnTo>
                  <a:pt x="2383200" y="421840"/>
                </a:lnTo>
                <a:lnTo>
                  <a:pt x="2336921" y="436182"/>
                </a:lnTo>
                <a:lnTo>
                  <a:pt x="2467238" y="554729"/>
                </a:lnTo>
                <a:lnTo>
                  <a:pt x="2442970" y="567882"/>
                </a:lnTo>
                <a:lnTo>
                  <a:pt x="2445397" y="591834"/>
                </a:lnTo>
                <a:lnTo>
                  <a:pt x="2410962" y="602706"/>
                </a:lnTo>
                <a:lnTo>
                  <a:pt x="2452386" y="635054"/>
                </a:lnTo>
                <a:lnTo>
                  <a:pt x="2446295" y="654153"/>
                </a:lnTo>
                <a:lnTo>
                  <a:pt x="2396353" y="676916"/>
                </a:lnTo>
                <a:lnTo>
                  <a:pt x="2424309" y="729674"/>
                </a:lnTo>
                <a:lnTo>
                  <a:pt x="2407322" y="758406"/>
                </a:lnTo>
                <a:lnTo>
                  <a:pt x="2440204" y="785950"/>
                </a:lnTo>
                <a:lnTo>
                  <a:pt x="2374439" y="888917"/>
                </a:lnTo>
                <a:lnTo>
                  <a:pt x="2362305" y="880545"/>
                </a:lnTo>
                <a:lnTo>
                  <a:pt x="2344032" y="868532"/>
                </a:lnTo>
                <a:lnTo>
                  <a:pt x="2336752" y="894887"/>
                </a:lnTo>
                <a:lnTo>
                  <a:pt x="2214783" y="874502"/>
                </a:lnTo>
                <a:lnTo>
                  <a:pt x="2236624" y="838513"/>
                </a:lnTo>
                <a:lnTo>
                  <a:pt x="2136739" y="815823"/>
                </a:lnTo>
                <a:lnTo>
                  <a:pt x="2119751" y="787066"/>
                </a:lnTo>
                <a:lnTo>
                  <a:pt x="2111258" y="808640"/>
                </a:lnTo>
                <a:lnTo>
                  <a:pt x="2015037" y="767968"/>
                </a:lnTo>
                <a:lnTo>
                  <a:pt x="2028433" y="813421"/>
                </a:lnTo>
                <a:lnTo>
                  <a:pt x="1833468" y="922430"/>
                </a:lnTo>
                <a:lnTo>
                  <a:pt x="1851741" y="978731"/>
                </a:lnTo>
                <a:lnTo>
                  <a:pt x="1784738" y="931992"/>
                </a:lnTo>
                <a:lnTo>
                  <a:pt x="1759160" y="971572"/>
                </a:lnTo>
                <a:lnTo>
                  <a:pt x="1700700" y="970383"/>
                </a:lnTo>
                <a:lnTo>
                  <a:pt x="1699487" y="1027873"/>
                </a:lnTo>
                <a:lnTo>
                  <a:pt x="1584920" y="1024208"/>
                </a:lnTo>
                <a:lnTo>
                  <a:pt x="1569073" y="996737"/>
                </a:lnTo>
                <a:lnTo>
                  <a:pt x="1480157" y="1076820"/>
                </a:lnTo>
                <a:lnTo>
                  <a:pt x="1396118" y="1101986"/>
                </a:lnTo>
                <a:lnTo>
                  <a:pt x="1370540" y="1152317"/>
                </a:lnTo>
                <a:lnTo>
                  <a:pt x="1331567" y="1146347"/>
                </a:lnTo>
                <a:lnTo>
                  <a:pt x="1331567" y="1172628"/>
                </a:lnTo>
                <a:lnTo>
                  <a:pt x="1216975" y="1145133"/>
                </a:lnTo>
                <a:lnTo>
                  <a:pt x="1192708" y="1214587"/>
                </a:lnTo>
                <a:lnTo>
                  <a:pt x="1163466" y="1206215"/>
                </a:lnTo>
                <a:lnTo>
                  <a:pt x="1151332" y="1315152"/>
                </a:lnTo>
                <a:lnTo>
                  <a:pt x="1119663" y="1313938"/>
                </a:lnTo>
                <a:lnTo>
                  <a:pt x="1117236" y="1275644"/>
                </a:lnTo>
                <a:lnTo>
                  <a:pt x="1134223" y="1268364"/>
                </a:lnTo>
                <a:lnTo>
                  <a:pt x="1105102" y="1233564"/>
                </a:lnTo>
                <a:lnTo>
                  <a:pt x="993035" y="1227594"/>
                </a:lnTo>
                <a:lnTo>
                  <a:pt x="986774" y="1243368"/>
                </a:lnTo>
                <a:lnTo>
                  <a:pt x="885603" y="1239777"/>
                </a:lnTo>
                <a:lnTo>
                  <a:pt x="877085" y="1209855"/>
                </a:lnTo>
                <a:lnTo>
                  <a:pt x="851507" y="1221794"/>
                </a:lnTo>
                <a:lnTo>
                  <a:pt x="842964" y="1203788"/>
                </a:lnTo>
                <a:lnTo>
                  <a:pt x="875847" y="1191848"/>
                </a:lnTo>
                <a:lnTo>
                  <a:pt x="818600" y="1183500"/>
                </a:lnTo>
                <a:lnTo>
                  <a:pt x="818600" y="1170275"/>
                </a:lnTo>
                <a:lnTo>
                  <a:pt x="802777" y="1167848"/>
                </a:lnTo>
                <a:lnTo>
                  <a:pt x="758926" y="1202550"/>
                </a:lnTo>
                <a:lnTo>
                  <a:pt x="717501" y="1201361"/>
                </a:lnTo>
                <a:lnTo>
                  <a:pt x="713861" y="1152317"/>
                </a:lnTo>
                <a:lnTo>
                  <a:pt x="696874" y="1158286"/>
                </a:lnTo>
                <a:lnTo>
                  <a:pt x="656614" y="1110358"/>
                </a:lnTo>
                <a:lnTo>
                  <a:pt x="666321" y="1081601"/>
                </a:lnTo>
                <a:lnTo>
                  <a:pt x="623610" y="1074321"/>
                </a:lnTo>
                <a:lnTo>
                  <a:pt x="628464" y="1052747"/>
                </a:lnTo>
                <a:lnTo>
                  <a:pt x="589539" y="1066215"/>
                </a:lnTo>
                <a:lnTo>
                  <a:pt x="581021" y="1017098"/>
                </a:lnTo>
                <a:lnTo>
                  <a:pt x="559180" y="1017098"/>
                </a:lnTo>
                <a:lnTo>
                  <a:pt x="464173" y="1115284"/>
                </a:lnTo>
                <a:lnTo>
                  <a:pt x="429980" y="1115284"/>
                </a:lnTo>
                <a:lnTo>
                  <a:pt x="401951" y="1097351"/>
                </a:lnTo>
                <a:lnTo>
                  <a:pt x="416511" y="1081747"/>
                </a:lnTo>
                <a:lnTo>
                  <a:pt x="395860" y="1056508"/>
                </a:lnTo>
                <a:lnTo>
                  <a:pt x="353246" y="1056508"/>
                </a:lnTo>
                <a:lnTo>
                  <a:pt x="345966" y="1085241"/>
                </a:lnTo>
                <a:lnTo>
                  <a:pt x="384939" y="1119968"/>
                </a:lnTo>
                <a:lnTo>
                  <a:pt x="352057" y="1121157"/>
                </a:lnTo>
                <a:lnTo>
                  <a:pt x="337496" y="1218227"/>
                </a:lnTo>
                <a:lnTo>
                  <a:pt x="414230" y="1215800"/>
                </a:lnTo>
                <a:lnTo>
                  <a:pt x="433644" y="1181074"/>
                </a:lnTo>
                <a:lnTo>
                  <a:pt x="456795" y="1189446"/>
                </a:lnTo>
                <a:lnTo>
                  <a:pt x="466502" y="1193013"/>
                </a:lnTo>
                <a:lnTo>
                  <a:pt x="434858" y="1256521"/>
                </a:lnTo>
                <a:lnTo>
                  <a:pt x="417870" y="1234948"/>
                </a:lnTo>
                <a:lnTo>
                  <a:pt x="408163" y="1341579"/>
                </a:lnTo>
                <a:lnTo>
                  <a:pt x="437284" y="1358372"/>
                </a:lnTo>
                <a:lnTo>
                  <a:pt x="393433" y="1372714"/>
                </a:lnTo>
                <a:lnTo>
                  <a:pt x="426315" y="1419429"/>
                </a:lnTo>
                <a:lnTo>
                  <a:pt x="398311" y="1420642"/>
                </a:lnTo>
                <a:lnTo>
                  <a:pt x="442162" y="1479321"/>
                </a:lnTo>
                <a:lnTo>
                  <a:pt x="389769" y="1520018"/>
                </a:lnTo>
                <a:lnTo>
                  <a:pt x="325168" y="1499633"/>
                </a:lnTo>
                <a:lnTo>
                  <a:pt x="321528" y="1511646"/>
                </a:lnTo>
                <a:lnTo>
                  <a:pt x="210674" y="1542781"/>
                </a:lnTo>
                <a:lnTo>
                  <a:pt x="221643" y="1588234"/>
                </a:lnTo>
                <a:lnTo>
                  <a:pt x="269110" y="1612235"/>
                </a:lnTo>
                <a:lnTo>
                  <a:pt x="250837" y="1636211"/>
                </a:lnTo>
                <a:lnTo>
                  <a:pt x="267824" y="1650529"/>
                </a:lnTo>
                <a:lnTo>
                  <a:pt x="187499" y="1718817"/>
                </a:lnTo>
                <a:lnTo>
                  <a:pt x="211766" y="1742721"/>
                </a:lnTo>
                <a:lnTo>
                  <a:pt x="171579" y="1764295"/>
                </a:lnTo>
                <a:lnTo>
                  <a:pt x="177670" y="1808632"/>
                </a:lnTo>
                <a:lnTo>
                  <a:pt x="216644" y="1802589"/>
                </a:lnTo>
                <a:lnTo>
                  <a:pt x="243338" y="1826565"/>
                </a:lnTo>
                <a:lnTo>
                  <a:pt x="212883" y="1848139"/>
                </a:lnTo>
                <a:lnTo>
                  <a:pt x="222590" y="1860079"/>
                </a:lnTo>
                <a:lnTo>
                  <a:pt x="204316" y="1904440"/>
                </a:lnTo>
                <a:lnTo>
                  <a:pt x="176554" y="1888884"/>
                </a:lnTo>
                <a:lnTo>
                  <a:pt x="161994" y="1918806"/>
                </a:lnTo>
                <a:lnTo>
                  <a:pt x="152287" y="1940380"/>
                </a:lnTo>
                <a:lnTo>
                  <a:pt x="112075" y="1924776"/>
                </a:lnTo>
                <a:lnTo>
                  <a:pt x="119356" y="1957100"/>
                </a:lnTo>
                <a:lnTo>
                  <a:pt x="92491" y="2002602"/>
                </a:lnTo>
                <a:lnTo>
                  <a:pt x="65797" y="1997748"/>
                </a:lnTo>
                <a:lnTo>
                  <a:pt x="-16" y="2111612"/>
                </a:lnTo>
                <a:lnTo>
                  <a:pt x="67035" y="2184632"/>
                </a:lnTo>
                <a:lnTo>
                  <a:pt x="75577" y="2228896"/>
                </a:lnTo>
                <a:lnTo>
                  <a:pt x="106033" y="2213365"/>
                </a:lnTo>
                <a:lnTo>
                  <a:pt x="80309" y="2245617"/>
                </a:lnTo>
                <a:lnTo>
                  <a:pt x="122947" y="2309076"/>
                </a:lnTo>
                <a:lnTo>
                  <a:pt x="127801" y="2340212"/>
                </a:lnTo>
                <a:lnTo>
                  <a:pt x="180170" y="2409714"/>
                </a:lnTo>
                <a:lnTo>
                  <a:pt x="171676" y="2447037"/>
                </a:lnTo>
                <a:lnTo>
                  <a:pt x="228923" y="2456574"/>
                </a:lnTo>
                <a:lnTo>
                  <a:pt x="232588" y="2472178"/>
                </a:lnTo>
                <a:lnTo>
                  <a:pt x="239868" y="2504430"/>
                </a:lnTo>
                <a:lnTo>
                  <a:pt x="226472" y="2516564"/>
                </a:lnTo>
                <a:lnTo>
                  <a:pt x="248313" y="2570462"/>
                </a:lnTo>
                <a:lnTo>
                  <a:pt x="204462" y="2559638"/>
                </a:lnTo>
                <a:lnTo>
                  <a:pt x="199608" y="2587182"/>
                </a:lnTo>
                <a:lnTo>
                  <a:pt x="220333" y="2645861"/>
                </a:lnTo>
                <a:lnTo>
                  <a:pt x="239747" y="2659087"/>
                </a:lnTo>
                <a:lnTo>
                  <a:pt x="217906" y="2729705"/>
                </a:lnTo>
                <a:lnTo>
                  <a:pt x="248362" y="2741645"/>
                </a:lnTo>
                <a:lnTo>
                  <a:pt x="254453" y="2791976"/>
                </a:lnTo>
                <a:lnTo>
                  <a:pt x="294640" y="2807580"/>
                </a:lnTo>
                <a:lnTo>
                  <a:pt x="304347" y="2885381"/>
                </a:lnTo>
                <a:lnTo>
                  <a:pt x="271464" y="2887808"/>
                </a:lnTo>
                <a:lnTo>
                  <a:pt x="277556" y="2918943"/>
                </a:lnTo>
                <a:lnTo>
                  <a:pt x="249527" y="2929767"/>
                </a:lnTo>
                <a:lnTo>
                  <a:pt x="243435" y="2905815"/>
                </a:lnTo>
                <a:lnTo>
                  <a:pt x="191066" y="2910668"/>
                </a:lnTo>
                <a:lnTo>
                  <a:pt x="184975" y="2968158"/>
                </a:lnTo>
                <a:lnTo>
                  <a:pt x="251978" y="3022080"/>
                </a:lnTo>
                <a:lnTo>
                  <a:pt x="209340" y="3043581"/>
                </a:lnTo>
                <a:lnTo>
                  <a:pt x="222735" y="3078357"/>
                </a:lnTo>
                <a:lnTo>
                  <a:pt x="211766" y="3096290"/>
                </a:lnTo>
                <a:lnTo>
                  <a:pt x="219047" y="3107114"/>
                </a:lnTo>
                <a:lnTo>
                  <a:pt x="183737" y="3125023"/>
                </a:lnTo>
                <a:lnTo>
                  <a:pt x="181311" y="3157347"/>
                </a:lnTo>
                <a:lnTo>
                  <a:pt x="210432" y="3177732"/>
                </a:lnTo>
                <a:lnTo>
                  <a:pt x="198298" y="3213648"/>
                </a:lnTo>
                <a:lnTo>
                  <a:pt x="229846" y="3229179"/>
                </a:lnTo>
                <a:lnTo>
                  <a:pt x="189950" y="3262426"/>
                </a:lnTo>
                <a:lnTo>
                  <a:pt x="199657" y="3301933"/>
                </a:lnTo>
                <a:lnTo>
                  <a:pt x="175389" y="3309214"/>
                </a:lnTo>
                <a:lnTo>
                  <a:pt x="180243" y="3391869"/>
                </a:lnTo>
                <a:lnTo>
                  <a:pt x="160829" y="3435016"/>
                </a:lnTo>
                <a:lnTo>
                  <a:pt x="137702" y="3438608"/>
                </a:lnTo>
                <a:lnTo>
                  <a:pt x="194949" y="3486463"/>
                </a:lnTo>
                <a:lnTo>
                  <a:pt x="176675" y="3509226"/>
                </a:lnTo>
                <a:lnTo>
                  <a:pt x="209558" y="3559557"/>
                </a:lnTo>
                <a:lnTo>
                  <a:pt x="257050" y="3565527"/>
                </a:lnTo>
                <a:lnTo>
                  <a:pt x="260714" y="3583436"/>
                </a:lnTo>
                <a:lnTo>
                  <a:pt x="266805" y="3617047"/>
                </a:lnTo>
                <a:lnTo>
                  <a:pt x="285079" y="3618236"/>
                </a:lnTo>
                <a:lnTo>
                  <a:pt x="308205" y="3638548"/>
                </a:lnTo>
                <a:lnTo>
                  <a:pt x="324052" y="3631268"/>
                </a:lnTo>
                <a:lnTo>
                  <a:pt x="370403" y="3649274"/>
                </a:lnTo>
                <a:lnTo>
                  <a:pt x="391128" y="3632481"/>
                </a:lnTo>
                <a:lnTo>
                  <a:pt x="450801" y="3624109"/>
                </a:lnTo>
                <a:lnTo>
                  <a:pt x="433814" y="3603724"/>
                </a:lnTo>
                <a:lnTo>
                  <a:pt x="480117" y="3587004"/>
                </a:lnTo>
                <a:lnTo>
                  <a:pt x="510572" y="3603724"/>
                </a:lnTo>
                <a:lnTo>
                  <a:pt x="532413" y="3567808"/>
                </a:lnTo>
                <a:lnTo>
                  <a:pt x="517853" y="3553418"/>
                </a:lnTo>
                <a:lnTo>
                  <a:pt x="529986" y="3518691"/>
                </a:lnTo>
                <a:lnTo>
                  <a:pt x="598178" y="3522282"/>
                </a:lnTo>
                <a:lnTo>
                  <a:pt x="632298" y="3546234"/>
                </a:lnTo>
                <a:lnTo>
                  <a:pt x="688405" y="3516312"/>
                </a:lnTo>
                <a:lnTo>
                  <a:pt x="700538" y="3541454"/>
                </a:lnTo>
                <a:lnTo>
                  <a:pt x="732208" y="3504348"/>
                </a:lnTo>
                <a:lnTo>
                  <a:pt x="794332" y="3584431"/>
                </a:lnTo>
                <a:lnTo>
                  <a:pt x="824764" y="3583242"/>
                </a:lnTo>
                <a:lnTo>
                  <a:pt x="817484" y="3611999"/>
                </a:lnTo>
                <a:lnTo>
                  <a:pt x="852817" y="3637140"/>
                </a:lnTo>
                <a:lnTo>
                  <a:pt x="902760" y="3625201"/>
                </a:lnTo>
                <a:lnTo>
                  <a:pt x="917320" y="3604816"/>
                </a:lnTo>
                <a:lnTo>
                  <a:pt x="938020" y="3608408"/>
                </a:lnTo>
                <a:lnTo>
                  <a:pt x="956294" y="3647988"/>
                </a:lnTo>
                <a:lnTo>
                  <a:pt x="990438" y="3621585"/>
                </a:lnTo>
                <a:lnTo>
                  <a:pt x="1014706" y="3629933"/>
                </a:lnTo>
                <a:lnTo>
                  <a:pt x="1035430" y="3670629"/>
                </a:lnTo>
                <a:lnTo>
                  <a:pt x="1073190" y="3682763"/>
                </a:lnTo>
                <a:lnTo>
                  <a:pt x="1068337" y="3668348"/>
                </a:lnTo>
                <a:lnTo>
                  <a:pt x="1095031" y="3651628"/>
                </a:lnTo>
                <a:lnTo>
                  <a:pt x="1096245" y="3676794"/>
                </a:lnTo>
                <a:lnTo>
                  <a:pt x="1171765" y="3697105"/>
                </a:lnTo>
                <a:lnTo>
                  <a:pt x="1191179" y="3754595"/>
                </a:lnTo>
                <a:lnTo>
                  <a:pt x="1214330" y="3765346"/>
                </a:lnTo>
                <a:lnTo>
                  <a:pt x="1254517" y="3719868"/>
                </a:lnTo>
                <a:lnTo>
                  <a:pt x="1341080" y="3729430"/>
                </a:lnTo>
                <a:lnTo>
                  <a:pt x="1360494" y="3774980"/>
                </a:lnTo>
                <a:lnTo>
                  <a:pt x="1416527" y="3737802"/>
                </a:lnTo>
                <a:lnTo>
                  <a:pt x="1399540" y="3730522"/>
                </a:lnTo>
                <a:lnTo>
                  <a:pt x="1417813" y="3691039"/>
                </a:lnTo>
                <a:lnTo>
                  <a:pt x="1449361" y="3661093"/>
                </a:lnTo>
                <a:lnTo>
                  <a:pt x="1443270" y="3649153"/>
                </a:lnTo>
                <a:lnTo>
                  <a:pt x="1457831" y="3590474"/>
                </a:lnTo>
                <a:lnTo>
                  <a:pt x="1500444" y="3602414"/>
                </a:lnTo>
                <a:lnTo>
                  <a:pt x="1504109" y="3579651"/>
                </a:lnTo>
                <a:lnTo>
                  <a:pt x="1500444" y="3572370"/>
                </a:lnTo>
                <a:lnTo>
                  <a:pt x="1488311" y="3538857"/>
                </a:lnTo>
                <a:lnTo>
                  <a:pt x="1509035" y="3541284"/>
                </a:lnTo>
                <a:lnTo>
                  <a:pt x="1517553" y="3501801"/>
                </a:lnTo>
                <a:lnTo>
                  <a:pt x="1549101" y="3482605"/>
                </a:lnTo>
                <a:lnTo>
                  <a:pt x="1568515" y="3517332"/>
                </a:lnTo>
                <a:lnTo>
                  <a:pt x="1598971" y="3512478"/>
                </a:lnTo>
                <a:lnTo>
                  <a:pt x="1597757" y="3495685"/>
                </a:lnTo>
                <a:lnTo>
                  <a:pt x="1651413" y="3489691"/>
                </a:lnTo>
                <a:lnTo>
                  <a:pt x="1652650" y="3489691"/>
                </a:lnTo>
                <a:lnTo>
                  <a:pt x="1667211" y="3508887"/>
                </a:lnTo>
                <a:lnTo>
                  <a:pt x="1696332" y="3476562"/>
                </a:lnTo>
                <a:lnTo>
                  <a:pt x="1686625" y="3454988"/>
                </a:lnTo>
                <a:lnTo>
                  <a:pt x="1756054" y="3420262"/>
                </a:lnTo>
                <a:lnTo>
                  <a:pt x="1768188" y="3392718"/>
                </a:lnTo>
                <a:lnTo>
                  <a:pt x="1797309" y="3403541"/>
                </a:lnTo>
                <a:lnTo>
                  <a:pt x="1775468" y="3429823"/>
                </a:lnTo>
                <a:lnTo>
                  <a:pt x="1798619" y="3462147"/>
                </a:lnTo>
                <a:lnTo>
                  <a:pt x="1805900" y="3471854"/>
                </a:lnTo>
                <a:lnTo>
                  <a:pt x="1779205" y="3477824"/>
                </a:lnTo>
                <a:lnTo>
                  <a:pt x="1786486" y="3514929"/>
                </a:lnTo>
                <a:lnTo>
                  <a:pt x="1770639" y="3537716"/>
                </a:lnTo>
                <a:lnTo>
                  <a:pt x="1798668" y="3576010"/>
                </a:lnTo>
                <a:lnTo>
                  <a:pt x="1834608" y="3542618"/>
                </a:lnTo>
                <a:lnTo>
                  <a:pt x="1893069" y="3580913"/>
                </a:lnTo>
                <a:lnTo>
                  <a:pt x="1971113" y="3565381"/>
                </a:lnTo>
                <a:lnTo>
                  <a:pt x="2011300" y="3620469"/>
                </a:lnTo>
                <a:lnTo>
                  <a:pt x="2004020" y="3651604"/>
                </a:lnTo>
                <a:lnTo>
                  <a:pt x="2030714" y="3680361"/>
                </a:lnTo>
                <a:lnTo>
                  <a:pt x="2016153" y="3715063"/>
                </a:lnTo>
                <a:lnTo>
                  <a:pt x="2044158" y="3722344"/>
                </a:lnTo>
                <a:lnTo>
                  <a:pt x="2046585" y="3723533"/>
                </a:lnTo>
                <a:lnTo>
                  <a:pt x="2099124" y="3669538"/>
                </a:lnTo>
                <a:lnTo>
                  <a:pt x="2082137" y="3650415"/>
                </a:lnTo>
                <a:lnTo>
                  <a:pt x="2184473" y="3625249"/>
                </a:lnTo>
                <a:lnTo>
                  <a:pt x="2213764" y="3559412"/>
                </a:lnTo>
                <a:lnTo>
                  <a:pt x="2295376" y="3521020"/>
                </a:lnTo>
                <a:lnTo>
                  <a:pt x="2239342" y="3507892"/>
                </a:lnTo>
                <a:lnTo>
                  <a:pt x="2239657" y="3456008"/>
                </a:lnTo>
                <a:lnTo>
                  <a:pt x="2212793" y="3437637"/>
                </a:lnTo>
                <a:lnTo>
                  <a:pt x="2156978" y="3368281"/>
                </a:lnTo>
                <a:lnTo>
                  <a:pt x="2097304" y="3311470"/>
                </a:lnTo>
                <a:lnTo>
                  <a:pt x="2089757" y="3281524"/>
                </a:lnTo>
                <a:lnTo>
                  <a:pt x="2088835" y="3256432"/>
                </a:lnTo>
                <a:lnTo>
                  <a:pt x="2068984" y="3247914"/>
                </a:lnTo>
                <a:lnTo>
                  <a:pt x="2080171" y="3225539"/>
                </a:lnTo>
                <a:lnTo>
                  <a:pt x="2058088" y="3220152"/>
                </a:lnTo>
                <a:lnTo>
                  <a:pt x="2053234" y="3194161"/>
                </a:lnTo>
                <a:lnTo>
                  <a:pt x="2036247" y="3182294"/>
                </a:lnTo>
                <a:lnTo>
                  <a:pt x="2039450" y="3131333"/>
                </a:lnTo>
                <a:lnTo>
                  <a:pt x="2049958" y="3132230"/>
                </a:lnTo>
                <a:lnTo>
                  <a:pt x="2057238" y="3043460"/>
                </a:lnTo>
                <a:lnTo>
                  <a:pt x="2193743" y="3045183"/>
                </a:lnTo>
                <a:lnTo>
                  <a:pt x="2202407" y="3073479"/>
                </a:lnTo>
                <a:lnTo>
                  <a:pt x="2239269" y="3081608"/>
                </a:lnTo>
                <a:lnTo>
                  <a:pt x="2241914" y="3160089"/>
                </a:lnTo>
                <a:lnTo>
                  <a:pt x="2272516" y="3177611"/>
                </a:lnTo>
                <a:lnTo>
                  <a:pt x="2311344" y="3145141"/>
                </a:lnTo>
                <a:lnTo>
                  <a:pt x="2330612" y="3143879"/>
                </a:lnTo>
                <a:lnTo>
                  <a:pt x="2338766" y="3161934"/>
                </a:lnTo>
                <a:lnTo>
                  <a:pt x="2391135" y="3182707"/>
                </a:lnTo>
                <a:lnTo>
                  <a:pt x="2442437" y="3194113"/>
                </a:lnTo>
                <a:lnTo>
                  <a:pt x="2376138" y="3132449"/>
                </a:lnTo>
                <a:lnTo>
                  <a:pt x="2429526" y="3123785"/>
                </a:lnTo>
                <a:lnTo>
                  <a:pt x="2408899" y="3092238"/>
                </a:lnTo>
                <a:lnTo>
                  <a:pt x="2429599" y="3069620"/>
                </a:lnTo>
                <a:lnTo>
                  <a:pt x="2416058" y="3044164"/>
                </a:lnTo>
                <a:lnTo>
                  <a:pt x="2421300" y="2962916"/>
                </a:lnTo>
                <a:lnTo>
                  <a:pt x="2412102" y="2928359"/>
                </a:lnTo>
                <a:lnTo>
                  <a:pt x="2379584" y="2868928"/>
                </a:lnTo>
                <a:lnTo>
                  <a:pt x="2393902" y="2856479"/>
                </a:lnTo>
                <a:lnTo>
                  <a:pt x="2414626" y="2870845"/>
                </a:lnTo>
                <a:lnTo>
                  <a:pt x="2418266" y="2848106"/>
                </a:lnTo>
                <a:lnTo>
                  <a:pt x="2469446" y="2858881"/>
                </a:lnTo>
                <a:lnTo>
                  <a:pt x="2484007" y="2826557"/>
                </a:lnTo>
                <a:lnTo>
                  <a:pt x="2505848" y="2816971"/>
                </a:lnTo>
                <a:lnTo>
                  <a:pt x="2514366" y="2824130"/>
                </a:lnTo>
                <a:lnTo>
                  <a:pt x="2515579" y="2819277"/>
                </a:lnTo>
                <a:lnTo>
                  <a:pt x="2522859" y="2828862"/>
                </a:lnTo>
                <a:lnTo>
                  <a:pt x="2552126" y="2798940"/>
                </a:lnTo>
                <a:lnTo>
                  <a:pt x="2544846" y="2778580"/>
                </a:lnTo>
                <a:lnTo>
                  <a:pt x="2588721" y="2759409"/>
                </a:lnTo>
                <a:lnTo>
                  <a:pt x="2606995" y="2763704"/>
                </a:lnTo>
                <a:lnTo>
                  <a:pt x="2610999" y="2741256"/>
                </a:lnTo>
                <a:lnTo>
                  <a:pt x="2620220" y="2742397"/>
                </a:lnTo>
                <a:lnTo>
                  <a:pt x="2619007" y="2752662"/>
                </a:lnTo>
                <a:lnTo>
                  <a:pt x="2611096" y="2752274"/>
                </a:lnTo>
                <a:lnTo>
                  <a:pt x="2609009" y="2763971"/>
                </a:lnTo>
                <a:lnTo>
                  <a:pt x="2637450" y="2771373"/>
                </a:lnTo>
                <a:lnTo>
                  <a:pt x="2653273" y="2731865"/>
                </a:lnTo>
                <a:lnTo>
                  <a:pt x="2666693" y="2747445"/>
                </a:lnTo>
                <a:lnTo>
                  <a:pt x="2672784" y="2739048"/>
                </a:lnTo>
                <a:lnTo>
                  <a:pt x="2677637" y="2711504"/>
                </a:lnTo>
                <a:lnTo>
                  <a:pt x="2709185" y="2713931"/>
                </a:lnTo>
                <a:lnTo>
                  <a:pt x="2710714" y="2686339"/>
                </a:lnTo>
                <a:lnTo>
                  <a:pt x="2728672" y="2712742"/>
                </a:lnTo>
                <a:lnTo>
                  <a:pt x="2744494" y="2692382"/>
                </a:lnTo>
                <a:lnTo>
                  <a:pt x="2751775" y="2704346"/>
                </a:lnTo>
                <a:lnTo>
                  <a:pt x="2761482" y="2697065"/>
                </a:lnTo>
                <a:lnTo>
                  <a:pt x="2751775" y="2670735"/>
                </a:lnTo>
                <a:lnTo>
                  <a:pt x="2737748" y="2647026"/>
                </a:lnTo>
                <a:lnTo>
                  <a:pt x="2691300" y="2700414"/>
                </a:lnTo>
                <a:lnTo>
                  <a:pt x="2659024" y="2690028"/>
                </a:lnTo>
                <a:lnTo>
                  <a:pt x="2676885" y="2660907"/>
                </a:lnTo>
                <a:lnTo>
                  <a:pt x="2681884" y="2675928"/>
                </a:lnTo>
                <a:lnTo>
                  <a:pt x="2687442" y="2657121"/>
                </a:lnTo>
                <a:lnTo>
                  <a:pt x="2702681" y="2641129"/>
                </a:lnTo>
                <a:lnTo>
                  <a:pt x="2723066" y="2654743"/>
                </a:lnTo>
                <a:lnTo>
                  <a:pt x="2727289" y="2634018"/>
                </a:lnTo>
                <a:lnTo>
                  <a:pt x="2721901" y="2620987"/>
                </a:lnTo>
                <a:lnTo>
                  <a:pt x="2701832" y="2561847"/>
                </a:lnTo>
                <a:lnTo>
                  <a:pt x="2703046" y="2473222"/>
                </a:lnTo>
                <a:lnTo>
                  <a:pt x="2723746" y="2438495"/>
                </a:lnTo>
                <a:lnTo>
                  <a:pt x="2726173" y="2426507"/>
                </a:lnTo>
                <a:lnTo>
                  <a:pt x="2717630" y="2425318"/>
                </a:lnTo>
                <a:lnTo>
                  <a:pt x="2711539" y="2439708"/>
                </a:lnTo>
                <a:lnTo>
                  <a:pt x="2708239" y="2439708"/>
                </a:lnTo>
                <a:lnTo>
                  <a:pt x="2705812" y="2427720"/>
                </a:lnTo>
                <a:lnTo>
                  <a:pt x="2710666" y="2416945"/>
                </a:lnTo>
                <a:lnTo>
                  <a:pt x="2719183" y="2421799"/>
                </a:lnTo>
                <a:lnTo>
                  <a:pt x="2718188" y="2424735"/>
                </a:lnTo>
                <a:lnTo>
                  <a:pt x="2722266" y="2415028"/>
                </a:lnTo>
                <a:lnTo>
                  <a:pt x="2735030" y="2383481"/>
                </a:lnTo>
                <a:lnTo>
                  <a:pt x="2713189" y="2381054"/>
                </a:lnTo>
                <a:lnTo>
                  <a:pt x="2693775" y="2400225"/>
                </a:lnTo>
                <a:lnTo>
                  <a:pt x="2686495" y="2384645"/>
                </a:lnTo>
                <a:lnTo>
                  <a:pt x="2686495" y="2399012"/>
                </a:lnTo>
                <a:lnTo>
                  <a:pt x="2675551" y="2388237"/>
                </a:lnTo>
                <a:lnTo>
                  <a:pt x="2673124" y="2370279"/>
                </a:lnTo>
                <a:lnTo>
                  <a:pt x="2668270" y="2361907"/>
                </a:lnTo>
                <a:lnTo>
                  <a:pt x="2679239" y="2355913"/>
                </a:lnTo>
                <a:lnTo>
                  <a:pt x="2659825" y="2354723"/>
                </a:lnTo>
                <a:lnTo>
                  <a:pt x="2669532" y="2333174"/>
                </a:lnTo>
                <a:lnTo>
                  <a:pt x="2665868" y="2324777"/>
                </a:lnTo>
                <a:lnTo>
                  <a:pt x="2691446" y="2303228"/>
                </a:lnTo>
                <a:lnTo>
                  <a:pt x="2698726" y="2305655"/>
                </a:lnTo>
                <a:lnTo>
                  <a:pt x="2714573" y="2300801"/>
                </a:lnTo>
                <a:lnTo>
                  <a:pt x="2715786" y="2317570"/>
                </a:lnTo>
                <a:lnTo>
                  <a:pt x="2712122" y="2324850"/>
                </a:lnTo>
                <a:lnTo>
                  <a:pt x="2716975" y="2332131"/>
                </a:lnTo>
                <a:lnTo>
                  <a:pt x="2736389" y="2328539"/>
                </a:lnTo>
                <a:lnTo>
                  <a:pt x="2743669" y="2304587"/>
                </a:lnTo>
                <a:lnTo>
                  <a:pt x="2753376" y="2294880"/>
                </a:lnTo>
                <a:lnTo>
                  <a:pt x="2744834" y="2286507"/>
                </a:lnTo>
                <a:lnTo>
                  <a:pt x="2716830" y="2286507"/>
                </a:lnTo>
                <a:lnTo>
                  <a:pt x="2708312" y="2268550"/>
                </a:lnTo>
                <a:lnTo>
                  <a:pt x="2711952" y="2250592"/>
                </a:lnTo>
                <a:lnTo>
                  <a:pt x="2697391" y="2242195"/>
                </a:lnTo>
                <a:lnTo>
                  <a:pt x="2707098" y="2212273"/>
                </a:lnTo>
                <a:lnTo>
                  <a:pt x="2699818" y="2206279"/>
                </a:lnTo>
                <a:lnTo>
                  <a:pt x="2713214" y="2188321"/>
                </a:lnTo>
                <a:lnTo>
                  <a:pt x="2685209" y="2170339"/>
                </a:lnTo>
                <a:lnTo>
                  <a:pt x="2676691" y="2181114"/>
                </a:lnTo>
                <a:lnTo>
                  <a:pt x="2660820" y="2163156"/>
                </a:lnTo>
                <a:lnTo>
                  <a:pt x="2672954" y="2153594"/>
                </a:lnTo>
                <a:lnTo>
                  <a:pt x="2677807" y="2160875"/>
                </a:lnTo>
                <a:lnTo>
                  <a:pt x="2687514" y="2153594"/>
                </a:lnTo>
                <a:lnTo>
                  <a:pt x="2671692" y="2130831"/>
                </a:lnTo>
                <a:lnTo>
                  <a:pt x="2680210" y="2123551"/>
                </a:lnTo>
                <a:lnTo>
                  <a:pt x="2687490" y="2129545"/>
                </a:lnTo>
                <a:lnTo>
                  <a:pt x="2693581" y="2124692"/>
                </a:lnTo>
                <a:lnTo>
                  <a:pt x="2689941" y="2119838"/>
                </a:lnTo>
                <a:lnTo>
                  <a:pt x="2696032" y="2114985"/>
                </a:lnTo>
                <a:lnTo>
                  <a:pt x="2739884" y="2131754"/>
                </a:lnTo>
                <a:lnTo>
                  <a:pt x="2753279" y="2120979"/>
                </a:lnTo>
                <a:lnTo>
                  <a:pt x="2775120" y="2129375"/>
                </a:lnTo>
                <a:lnTo>
                  <a:pt x="2745999" y="2156919"/>
                </a:lnTo>
                <a:lnTo>
                  <a:pt x="2752090" y="2183249"/>
                </a:lnTo>
                <a:lnTo>
                  <a:pt x="2736389" y="2185288"/>
                </a:lnTo>
                <a:lnTo>
                  <a:pt x="2742335" y="2203610"/>
                </a:lnTo>
                <a:lnTo>
                  <a:pt x="2726512" y="2204799"/>
                </a:lnTo>
                <a:lnTo>
                  <a:pt x="2728939" y="2231153"/>
                </a:lnTo>
                <a:lnTo>
                  <a:pt x="2739908" y="2232343"/>
                </a:lnTo>
                <a:lnTo>
                  <a:pt x="2752042" y="2277868"/>
                </a:lnTo>
                <a:lnTo>
                  <a:pt x="2771456" y="2285149"/>
                </a:lnTo>
                <a:lnTo>
                  <a:pt x="2794583" y="2270782"/>
                </a:lnTo>
                <a:lnTo>
                  <a:pt x="2825038" y="2270782"/>
                </a:lnTo>
                <a:lnTo>
                  <a:pt x="2867676" y="2240836"/>
                </a:lnTo>
                <a:lnTo>
                  <a:pt x="2898132" y="2219287"/>
                </a:lnTo>
                <a:lnTo>
                  <a:pt x="2907839" y="2218073"/>
                </a:lnTo>
                <a:lnTo>
                  <a:pt x="2889541" y="2148620"/>
                </a:lnTo>
                <a:lnTo>
                  <a:pt x="2906529" y="2142625"/>
                </a:lnTo>
                <a:lnTo>
                  <a:pt x="2915047" y="2142625"/>
                </a:lnTo>
                <a:lnTo>
                  <a:pt x="2910193" y="2122289"/>
                </a:lnTo>
                <a:lnTo>
                  <a:pt x="2947953" y="2112582"/>
                </a:lnTo>
                <a:lnTo>
                  <a:pt x="2955234" y="2118552"/>
                </a:lnTo>
                <a:lnTo>
                  <a:pt x="2956447" y="2130540"/>
                </a:lnTo>
                <a:lnTo>
                  <a:pt x="2940600" y="2129351"/>
                </a:lnTo>
                <a:lnTo>
                  <a:pt x="2940600" y="2144907"/>
                </a:lnTo>
                <a:lnTo>
                  <a:pt x="2947881" y="2149760"/>
                </a:lnTo>
                <a:lnTo>
                  <a:pt x="2945454" y="2160559"/>
                </a:lnTo>
                <a:lnTo>
                  <a:pt x="2941814" y="2161748"/>
                </a:lnTo>
                <a:lnTo>
                  <a:pt x="2935722" y="2165340"/>
                </a:lnTo>
                <a:lnTo>
                  <a:pt x="2936936" y="2204847"/>
                </a:lnTo>
                <a:lnTo>
                  <a:pt x="2929656" y="2214554"/>
                </a:lnTo>
                <a:lnTo>
                  <a:pt x="2933296" y="2213365"/>
                </a:lnTo>
                <a:lnTo>
                  <a:pt x="2962417" y="2210939"/>
                </a:lnTo>
                <a:lnTo>
                  <a:pt x="3044053" y="2242074"/>
                </a:lnTo>
                <a:lnTo>
                  <a:pt x="3076935" y="2242074"/>
                </a:lnTo>
                <a:lnTo>
                  <a:pt x="3107391" y="2245665"/>
                </a:lnTo>
                <a:lnTo>
                  <a:pt x="3197545" y="2324705"/>
                </a:lnTo>
                <a:lnTo>
                  <a:pt x="3270663" y="2390567"/>
                </a:lnTo>
                <a:lnTo>
                  <a:pt x="3278525" y="2450823"/>
                </a:lnTo>
                <a:lnTo>
                  <a:pt x="3280394" y="2493558"/>
                </a:lnTo>
                <a:lnTo>
                  <a:pt x="3279885" y="2564395"/>
                </a:lnTo>
                <a:lnTo>
                  <a:pt x="3332763" y="2552261"/>
                </a:lnTo>
                <a:lnTo>
                  <a:pt x="3336428" y="2573811"/>
                </a:lnTo>
                <a:lnTo>
                  <a:pt x="3332763" y="2573811"/>
                </a:lnTo>
                <a:lnTo>
                  <a:pt x="3308496" y="2579805"/>
                </a:lnTo>
                <a:lnTo>
                  <a:pt x="3314587" y="2608538"/>
                </a:lnTo>
                <a:lnTo>
                  <a:pt x="3363292" y="2604970"/>
                </a:lnTo>
                <a:lnTo>
                  <a:pt x="3371858" y="2592982"/>
                </a:lnTo>
                <a:lnTo>
                  <a:pt x="3408381" y="2612153"/>
                </a:lnTo>
                <a:lnTo>
                  <a:pt x="3405760" y="2623486"/>
                </a:lnTo>
                <a:lnTo>
                  <a:pt x="3419156" y="2624724"/>
                </a:lnTo>
                <a:lnTo>
                  <a:pt x="3421170" y="2633582"/>
                </a:lnTo>
                <a:lnTo>
                  <a:pt x="3434541" y="2633582"/>
                </a:lnTo>
                <a:lnTo>
                  <a:pt x="3426436" y="2638095"/>
                </a:lnTo>
                <a:lnTo>
                  <a:pt x="3431289" y="2646662"/>
                </a:lnTo>
                <a:lnTo>
                  <a:pt x="3404207" y="2644405"/>
                </a:lnTo>
                <a:lnTo>
                  <a:pt x="3423961" y="2661708"/>
                </a:lnTo>
                <a:lnTo>
                  <a:pt x="3403673" y="2668187"/>
                </a:lnTo>
                <a:lnTo>
                  <a:pt x="3423912" y="2679617"/>
                </a:lnTo>
                <a:lnTo>
                  <a:pt x="3424276" y="2720144"/>
                </a:lnTo>
                <a:lnTo>
                  <a:pt x="3370669" y="2710073"/>
                </a:lnTo>
                <a:lnTo>
                  <a:pt x="3369286" y="2699104"/>
                </a:lnTo>
                <a:lnTo>
                  <a:pt x="3365112" y="2687747"/>
                </a:lnTo>
                <a:lnTo>
                  <a:pt x="3382269" y="2662727"/>
                </a:lnTo>
                <a:lnTo>
                  <a:pt x="3372392" y="2668138"/>
                </a:lnTo>
                <a:lnTo>
                  <a:pt x="3367757" y="2654063"/>
                </a:lnTo>
                <a:lnTo>
                  <a:pt x="3360161" y="2656490"/>
                </a:lnTo>
                <a:lnTo>
                  <a:pt x="3355308" y="2644356"/>
                </a:lnTo>
                <a:lnTo>
                  <a:pt x="3335312" y="2645764"/>
                </a:lnTo>
                <a:lnTo>
                  <a:pt x="3315898" y="2667313"/>
                </a:lnTo>
                <a:lnTo>
                  <a:pt x="3297624" y="2651758"/>
                </a:lnTo>
                <a:lnTo>
                  <a:pt x="3291533" y="2656611"/>
                </a:lnTo>
                <a:lnTo>
                  <a:pt x="3307355" y="2672191"/>
                </a:lnTo>
                <a:lnTo>
                  <a:pt x="3300075" y="2678161"/>
                </a:lnTo>
                <a:lnTo>
                  <a:pt x="3306166" y="2683014"/>
                </a:lnTo>
                <a:lnTo>
                  <a:pt x="3300366" y="2711553"/>
                </a:lnTo>
                <a:lnTo>
                  <a:pt x="3266392" y="2685199"/>
                </a:lnTo>
                <a:lnTo>
                  <a:pt x="3274910" y="2716334"/>
                </a:lnTo>
                <a:lnTo>
                  <a:pt x="3277336" y="2754652"/>
                </a:lnTo>
                <a:lnTo>
                  <a:pt x="3267629" y="2764359"/>
                </a:lnTo>
                <a:lnTo>
                  <a:pt x="3235766" y="2803770"/>
                </a:lnTo>
                <a:lnTo>
                  <a:pt x="3219944" y="2819349"/>
                </a:lnTo>
                <a:lnTo>
                  <a:pt x="3180946" y="2857668"/>
                </a:lnTo>
                <a:lnTo>
                  <a:pt x="3093243" y="2919938"/>
                </a:lnTo>
                <a:lnTo>
                  <a:pt x="3064001" y="2929645"/>
                </a:lnTo>
                <a:lnTo>
                  <a:pt x="2979938" y="2919938"/>
                </a:lnTo>
                <a:lnTo>
                  <a:pt x="2990883" y="2947482"/>
                </a:lnTo>
                <a:lnTo>
                  <a:pt x="2971468" y="2955879"/>
                </a:lnTo>
                <a:lnTo>
                  <a:pt x="2959335" y="3036131"/>
                </a:lnTo>
                <a:lnTo>
                  <a:pt x="2966615" y="3039698"/>
                </a:lnTo>
                <a:lnTo>
                  <a:pt x="2981176" y="3056467"/>
                </a:lnTo>
                <a:lnTo>
                  <a:pt x="2987267" y="3081608"/>
                </a:lnTo>
                <a:lnTo>
                  <a:pt x="2965426" y="3093597"/>
                </a:lnTo>
                <a:lnTo>
                  <a:pt x="2952685" y="3102503"/>
                </a:lnTo>
                <a:lnTo>
                  <a:pt x="2938125" y="3132473"/>
                </a:lnTo>
                <a:lnTo>
                  <a:pt x="2920119" y="3133905"/>
                </a:lnTo>
                <a:lnTo>
                  <a:pt x="2924389" y="3162444"/>
                </a:lnTo>
                <a:lnTo>
                  <a:pt x="2896239" y="3179989"/>
                </a:lnTo>
                <a:lnTo>
                  <a:pt x="2902161" y="3214546"/>
                </a:lnTo>
                <a:lnTo>
                  <a:pt x="2857484" y="3203140"/>
                </a:lnTo>
                <a:lnTo>
                  <a:pt x="2850204" y="3180086"/>
                </a:lnTo>
                <a:lnTo>
                  <a:pt x="2863794" y="3157687"/>
                </a:lnTo>
                <a:lnTo>
                  <a:pt x="2818656" y="3141452"/>
                </a:lnTo>
                <a:lnTo>
                  <a:pt x="2811060" y="3106361"/>
                </a:lnTo>
                <a:lnTo>
                  <a:pt x="2782643" y="3120218"/>
                </a:lnTo>
                <a:lnTo>
                  <a:pt x="2754784" y="3155867"/>
                </a:lnTo>
                <a:lnTo>
                  <a:pt x="2735370" y="3143903"/>
                </a:lnTo>
                <a:lnTo>
                  <a:pt x="2731706" y="3183411"/>
                </a:lnTo>
                <a:lnTo>
                  <a:pt x="2732846" y="3205106"/>
                </a:lnTo>
                <a:lnTo>
                  <a:pt x="2779197" y="3208843"/>
                </a:lnTo>
                <a:lnTo>
                  <a:pt x="2791743" y="3215808"/>
                </a:lnTo>
                <a:lnTo>
                  <a:pt x="2793685" y="3236848"/>
                </a:lnTo>
                <a:lnTo>
                  <a:pt x="2829552" y="3241701"/>
                </a:lnTo>
                <a:lnTo>
                  <a:pt x="2846078" y="3341198"/>
                </a:lnTo>
                <a:lnTo>
                  <a:pt x="2832149" y="3328142"/>
                </a:lnTo>
                <a:lnTo>
                  <a:pt x="2821641" y="3340276"/>
                </a:lnTo>
                <a:lnTo>
                  <a:pt x="2815574" y="3331515"/>
                </a:lnTo>
                <a:lnTo>
                  <a:pt x="2816448" y="3321808"/>
                </a:lnTo>
                <a:lnTo>
                  <a:pt x="2806741" y="3329331"/>
                </a:lnTo>
                <a:lnTo>
                  <a:pt x="2797931" y="3328239"/>
                </a:lnTo>
                <a:lnTo>
                  <a:pt x="2778517" y="3352118"/>
                </a:lnTo>
                <a:lnTo>
                  <a:pt x="2798562" y="3368353"/>
                </a:lnTo>
                <a:lnTo>
                  <a:pt x="2776212" y="3378740"/>
                </a:lnTo>
                <a:lnTo>
                  <a:pt x="2773931" y="3392961"/>
                </a:lnTo>
                <a:lnTo>
                  <a:pt x="2753449" y="3406599"/>
                </a:lnTo>
                <a:lnTo>
                  <a:pt x="2777498" y="3433463"/>
                </a:lnTo>
                <a:lnTo>
                  <a:pt x="2781478" y="3446883"/>
                </a:lnTo>
                <a:lnTo>
                  <a:pt x="2775096" y="3457027"/>
                </a:lnTo>
                <a:lnTo>
                  <a:pt x="2761943" y="3455813"/>
                </a:lnTo>
                <a:lnTo>
                  <a:pt x="2753862" y="3463773"/>
                </a:lnTo>
                <a:lnTo>
                  <a:pt x="2729934" y="3451639"/>
                </a:lnTo>
                <a:lnTo>
                  <a:pt x="2732361" y="3464793"/>
                </a:lnTo>
                <a:lnTo>
                  <a:pt x="2730395" y="3480300"/>
                </a:lnTo>
                <a:lnTo>
                  <a:pt x="2748596" y="3479474"/>
                </a:lnTo>
                <a:lnTo>
                  <a:pt x="2765971" y="3502019"/>
                </a:lnTo>
                <a:lnTo>
                  <a:pt x="2757720" y="3506387"/>
                </a:lnTo>
                <a:lnTo>
                  <a:pt x="2743014" y="3604258"/>
                </a:lnTo>
                <a:lnTo>
                  <a:pt x="2677807" y="3631292"/>
                </a:lnTo>
                <a:lnTo>
                  <a:pt x="2536473" y="3622944"/>
                </a:lnTo>
                <a:lnTo>
                  <a:pt x="2543753" y="3589382"/>
                </a:lnTo>
                <a:lnTo>
                  <a:pt x="2452411" y="3636145"/>
                </a:lnTo>
                <a:lnTo>
                  <a:pt x="2463379" y="3773864"/>
                </a:lnTo>
                <a:lnTo>
                  <a:pt x="2423168" y="3783425"/>
                </a:lnTo>
                <a:lnTo>
                  <a:pt x="2426736" y="3806018"/>
                </a:lnTo>
                <a:lnTo>
                  <a:pt x="2371891" y="3809585"/>
                </a:lnTo>
                <a:lnTo>
                  <a:pt x="2373104" y="3821525"/>
                </a:lnTo>
                <a:lnTo>
                  <a:pt x="2320735" y="3827592"/>
                </a:lnTo>
                <a:lnTo>
                  <a:pt x="2319522" y="3898210"/>
                </a:lnTo>
                <a:lnTo>
                  <a:pt x="2345100" y="3893357"/>
                </a:lnTo>
                <a:lnTo>
                  <a:pt x="2370678" y="3904107"/>
                </a:lnTo>
                <a:lnTo>
                  <a:pt x="2374342" y="3925681"/>
                </a:lnTo>
                <a:lnTo>
                  <a:pt x="2399920" y="3920828"/>
                </a:lnTo>
                <a:lnTo>
                  <a:pt x="2388951" y="3962713"/>
                </a:lnTo>
                <a:lnTo>
                  <a:pt x="2400041" y="3997731"/>
                </a:lnTo>
                <a:lnTo>
                  <a:pt x="2351312" y="4010933"/>
                </a:lnTo>
                <a:lnTo>
                  <a:pt x="2373153" y="4038428"/>
                </a:lnTo>
                <a:lnTo>
                  <a:pt x="2370726" y="4061191"/>
                </a:lnTo>
                <a:lnTo>
                  <a:pt x="2391426" y="4081576"/>
                </a:lnTo>
                <a:lnTo>
                  <a:pt x="2400041" y="4077814"/>
                </a:lnTo>
                <a:lnTo>
                  <a:pt x="2440228" y="4134115"/>
                </a:lnTo>
                <a:lnTo>
                  <a:pt x="2417077" y="4153213"/>
                </a:lnTo>
                <a:lnTo>
                  <a:pt x="2468233" y="4203544"/>
                </a:lnTo>
                <a:lnTo>
                  <a:pt x="2464593" y="4217886"/>
                </a:lnTo>
                <a:lnTo>
                  <a:pt x="2447606" y="4211917"/>
                </a:lnTo>
                <a:lnTo>
                  <a:pt x="2461001" y="4235869"/>
                </a:lnTo>
                <a:lnTo>
                  <a:pt x="2465855" y="4259845"/>
                </a:lnTo>
                <a:lnTo>
                  <a:pt x="2493884" y="4290980"/>
                </a:lnTo>
                <a:lnTo>
                  <a:pt x="2474470" y="4317335"/>
                </a:lnTo>
                <a:lnTo>
                  <a:pt x="2459909" y="4350848"/>
                </a:lnTo>
                <a:lnTo>
                  <a:pt x="2468427" y="4361599"/>
                </a:lnTo>
                <a:lnTo>
                  <a:pt x="2458720" y="4380794"/>
                </a:lnTo>
                <a:lnTo>
                  <a:pt x="2468427" y="4387953"/>
                </a:lnTo>
                <a:lnTo>
                  <a:pt x="2457483" y="4409527"/>
                </a:lnTo>
                <a:lnTo>
                  <a:pt x="2502547" y="4445443"/>
                </a:lnTo>
                <a:lnTo>
                  <a:pt x="2526815" y="4441851"/>
                </a:lnTo>
                <a:lnTo>
                  <a:pt x="2542637" y="4459785"/>
                </a:lnTo>
                <a:lnTo>
                  <a:pt x="2566905" y="4444254"/>
                </a:lnTo>
                <a:lnTo>
                  <a:pt x="2591172" y="4455004"/>
                </a:lnTo>
                <a:lnTo>
                  <a:pt x="2571758" y="4480170"/>
                </a:lnTo>
                <a:lnTo>
                  <a:pt x="2616896" y="4498152"/>
                </a:lnTo>
                <a:lnTo>
                  <a:pt x="2618109" y="4467017"/>
                </a:lnTo>
                <a:lnTo>
                  <a:pt x="2619323" y="4449034"/>
                </a:lnTo>
                <a:lnTo>
                  <a:pt x="2648565" y="4474176"/>
                </a:lnTo>
                <a:lnTo>
                  <a:pt x="2660699" y="4455004"/>
                </a:lnTo>
                <a:lnTo>
                  <a:pt x="2687393" y="4481359"/>
                </a:lnTo>
                <a:lnTo>
                  <a:pt x="2691058" y="4447821"/>
                </a:lnTo>
                <a:lnTo>
                  <a:pt x="2709331" y="4444254"/>
                </a:lnTo>
                <a:lnTo>
                  <a:pt x="2715422" y="4476578"/>
                </a:lnTo>
                <a:lnTo>
                  <a:pt x="2734836" y="4464639"/>
                </a:lnTo>
                <a:lnTo>
                  <a:pt x="2760414" y="4472986"/>
                </a:lnTo>
                <a:lnTo>
                  <a:pt x="2796961" y="4463279"/>
                </a:lnTo>
                <a:lnTo>
                  <a:pt x="2799388" y="4476505"/>
                </a:lnTo>
                <a:lnTo>
                  <a:pt x="2809095" y="4474079"/>
                </a:lnTo>
                <a:lnTo>
                  <a:pt x="2828509" y="4514775"/>
                </a:lnTo>
                <a:lnTo>
                  <a:pt x="2846758" y="4508805"/>
                </a:lnTo>
                <a:lnTo>
                  <a:pt x="2865031" y="4539941"/>
                </a:lnTo>
                <a:lnTo>
                  <a:pt x="2857751" y="4567484"/>
                </a:lnTo>
                <a:lnTo>
                  <a:pt x="2879592" y="4575857"/>
                </a:lnTo>
                <a:lnTo>
                  <a:pt x="2874738" y="4590247"/>
                </a:lnTo>
                <a:lnTo>
                  <a:pt x="2917376" y="4595101"/>
                </a:lnTo>
                <a:lnTo>
                  <a:pt x="2932058" y="4638273"/>
                </a:lnTo>
                <a:lnTo>
                  <a:pt x="2925967" y="4653779"/>
                </a:lnTo>
                <a:lnTo>
                  <a:pt x="2919876" y="4665744"/>
                </a:lnTo>
                <a:lnTo>
                  <a:pt x="2921017" y="4686128"/>
                </a:lnTo>
                <a:lnTo>
                  <a:pt x="2943027" y="4698068"/>
                </a:lnTo>
                <a:lnTo>
                  <a:pt x="2949118" y="4666933"/>
                </a:lnTo>
                <a:lnTo>
                  <a:pt x="3017334" y="4679066"/>
                </a:lnTo>
                <a:lnTo>
                  <a:pt x="3085526" y="4730513"/>
                </a:lnTo>
                <a:lnTo>
                  <a:pt x="3101373" y="4714982"/>
                </a:lnTo>
                <a:lnTo>
                  <a:pt x="3130494" y="4717409"/>
                </a:lnTo>
                <a:lnTo>
                  <a:pt x="3184100" y="4662297"/>
                </a:lnTo>
                <a:lnTo>
                  <a:pt x="3175583" y="4650358"/>
                </a:lnTo>
                <a:lnTo>
                  <a:pt x="3179223" y="4616820"/>
                </a:lnTo>
                <a:lnTo>
                  <a:pt x="3199923" y="4614393"/>
                </a:lnTo>
                <a:lnTo>
                  <a:pt x="3202350" y="4582069"/>
                </a:lnTo>
                <a:lnTo>
                  <a:pt x="3187789" y="4582069"/>
                </a:lnTo>
                <a:lnTo>
                  <a:pt x="3186576" y="4543702"/>
                </a:lnTo>
                <a:lnTo>
                  <a:pt x="3205990" y="4532952"/>
                </a:lnTo>
                <a:lnTo>
                  <a:pt x="3186576" y="4498225"/>
                </a:lnTo>
                <a:lnTo>
                  <a:pt x="3163449" y="4486091"/>
                </a:lnTo>
                <a:lnTo>
                  <a:pt x="3299929" y="4463304"/>
                </a:lnTo>
                <a:lnTo>
                  <a:pt x="3357177" y="4445394"/>
                </a:lnTo>
                <a:lnTo>
                  <a:pt x="3388846" y="4444205"/>
                </a:lnTo>
                <a:lnTo>
                  <a:pt x="3415540" y="4464590"/>
                </a:lnTo>
                <a:lnTo>
                  <a:pt x="3438667" y="4469444"/>
                </a:lnTo>
                <a:lnTo>
                  <a:pt x="3439880" y="4486188"/>
                </a:lnTo>
                <a:lnTo>
                  <a:pt x="3456867" y="4499390"/>
                </a:lnTo>
                <a:lnTo>
                  <a:pt x="3444734" y="4566441"/>
                </a:lnTo>
                <a:lnTo>
                  <a:pt x="3489799" y="4592795"/>
                </a:lnTo>
                <a:lnTo>
                  <a:pt x="3486158" y="4603546"/>
                </a:lnTo>
                <a:lnTo>
                  <a:pt x="3520133" y="4631089"/>
                </a:lnTo>
                <a:lnTo>
                  <a:pt x="3524987" y="4692171"/>
                </a:lnTo>
                <a:lnTo>
                  <a:pt x="3501835" y="4689744"/>
                </a:lnTo>
                <a:lnTo>
                  <a:pt x="3505500" y="4712531"/>
                </a:lnTo>
                <a:lnTo>
                  <a:pt x="3564033" y="4749636"/>
                </a:lnTo>
                <a:lnTo>
                  <a:pt x="3612762" y="4732819"/>
                </a:lnTo>
                <a:lnTo>
                  <a:pt x="3638340" y="4801132"/>
                </a:lnTo>
                <a:lnTo>
                  <a:pt x="3676100" y="4771210"/>
                </a:lnTo>
                <a:lnTo>
                  <a:pt x="3728470" y="4773637"/>
                </a:lnTo>
                <a:lnTo>
                  <a:pt x="3734561" y="4809553"/>
                </a:lnTo>
                <a:lnTo>
                  <a:pt x="3780839" y="4844280"/>
                </a:lnTo>
                <a:lnTo>
                  <a:pt x="3821050" y="4809553"/>
                </a:lnTo>
                <a:lnTo>
                  <a:pt x="3861310" y="4869421"/>
                </a:lnTo>
                <a:lnTo>
                  <a:pt x="3895430" y="4856292"/>
                </a:lnTo>
                <a:lnTo>
                  <a:pt x="3903948" y="4863451"/>
                </a:lnTo>
                <a:lnTo>
                  <a:pt x="3942922" y="4896989"/>
                </a:lnTo>
                <a:lnTo>
                  <a:pt x="3980682" y="4865853"/>
                </a:lnTo>
                <a:lnTo>
                  <a:pt x="4030624" y="4865853"/>
                </a:lnTo>
                <a:lnTo>
                  <a:pt x="4048898" y="4907739"/>
                </a:lnTo>
                <a:lnTo>
                  <a:pt x="4092749" y="4996340"/>
                </a:lnTo>
                <a:lnTo>
                  <a:pt x="4019656" y="5044292"/>
                </a:lnTo>
                <a:lnTo>
                  <a:pt x="4022082" y="5086154"/>
                </a:lnTo>
                <a:lnTo>
                  <a:pt x="3997815" y="5073025"/>
                </a:lnTo>
                <a:lnTo>
                  <a:pt x="4016088" y="5110130"/>
                </a:lnTo>
                <a:lnTo>
                  <a:pt x="3975877" y="5093410"/>
                </a:lnTo>
                <a:lnTo>
                  <a:pt x="3927172" y="5128113"/>
                </a:lnTo>
                <a:lnTo>
                  <a:pt x="3960054" y="5185529"/>
                </a:lnTo>
                <a:lnTo>
                  <a:pt x="3943067" y="5256245"/>
                </a:lnTo>
                <a:lnTo>
                  <a:pt x="3982041" y="5277819"/>
                </a:lnTo>
                <a:lnTo>
                  <a:pt x="3994175" y="5308954"/>
                </a:lnTo>
                <a:lnTo>
                  <a:pt x="4018442" y="5311381"/>
                </a:lnTo>
                <a:lnTo>
                  <a:pt x="4034289" y="5336546"/>
                </a:lnTo>
                <a:lnTo>
                  <a:pt x="4041569" y="5349699"/>
                </a:lnTo>
                <a:lnTo>
                  <a:pt x="4017302" y="5365303"/>
                </a:lnTo>
                <a:lnTo>
                  <a:pt x="4058702" y="5403597"/>
                </a:lnTo>
                <a:lnTo>
                  <a:pt x="4111095" y="5402408"/>
                </a:lnTo>
                <a:lnTo>
                  <a:pt x="4084401" y="5514912"/>
                </a:lnTo>
                <a:lnTo>
                  <a:pt x="4097797" y="5617928"/>
                </a:lnTo>
                <a:lnTo>
                  <a:pt x="4235515" y="5656246"/>
                </a:lnTo>
                <a:lnTo>
                  <a:pt x="4251338" y="5687382"/>
                </a:lnTo>
                <a:lnTo>
                  <a:pt x="4273178" y="5698132"/>
                </a:lnTo>
                <a:lnTo>
                  <a:pt x="4336516" y="5668186"/>
                </a:lnTo>
                <a:lnTo>
                  <a:pt x="4343797" y="5631081"/>
                </a:lnTo>
                <a:lnTo>
                  <a:pt x="4323072" y="5626228"/>
                </a:lnTo>
                <a:lnTo>
                  <a:pt x="4331614" y="5501687"/>
                </a:lnTo>
                <a:lnTo>
                  <a:pt x="4413226" y="5472954"/>
                </a:lnTo>
                <a:lnTo>
                  <a:pt x="4407135" y="5447788"/>
                </a:lnTo>
                <a:lnTo>
                  <a:pt x="4461931" y="5450215"/>
                </a:lnTo>
                <a:lnTo>
                  <a:pt x="4481345" y="5408329"/>
                </a:lnTo>
                <a:lnTo>
                  <a:pt x="4525876" y="5459849"/>
                </a:lnTo>
                <a:lnTo>
                  <a:pt x="4529540" y="5417891"/>
                </a:lnTo>
                <a:lnTo>
                  <a:pt x="4530754" y="5411921"/>
                </a:lnTo>
                <a:lnTo>
                  <a:pt x="4613652" y="5377218"/>
                </a:lnTo>
                <a:lnTo>
                  <a:pt x="4600256" y="5308978"/>
                </a:lnTo>
                <a:lnTo>
                  <a:pt x="4572178" y="5311405"/>
                </a:lnTo>
                <a:lnTo>
                  <a:pt x="4540631" y="5313832"/>
                </a:lnTo>
                <a:lnTo>
                  <a:pt x="4494328" y="5272990"/>
                </a:lnTo>
                <a:lnTo>
                  <a:pt x="4439484" y="5281483"/>
                </a:lnTo>
                <a:lnTo>
                  <a:pt x="4427350" y="5198828"/>
                </a:lnTo>
                <a:lnTo>
                  <a:pt x="4449191" y="5186694"/>
                </a:lnTo>
                <a:lnTo>
                  <a:pt x="4439484" y="5150778"/>
                </a:lnTo>
                <a:lnTo>
                  <a:pt x="4457757" y="5125686"/>
                </a:lnTo>
                <a:lnTo>
                  <a:pt x="4506462" y="5117241"/>
                </a:lnTo>
                <a:lnTo>
                  <a:pt x="4499182" y="5090886"/>
                </a:lnTo>
                <a:lnTo>
                  <a:pt x="4443148" y="5105301"/>
                </a:lnTo>
                <a:lnTo>
                  <a:pt x="4437057" y="5062226"/>
                </a:lnTo>
                <a:lnTo>
                  <a:pt x="4484573" y="5040652"/>
                </a:lnTo>
                <a:lnTo>
                  <a:pt x="4463848" y="5009517"/>
                </a:lnTo>
                <a:lnTo>
                  <a:pt x="4488116" y="5001072"/>
                </a:lnTo>
                <a:lnTo>
                  <a:pt x="4479598" y="4977193"/>
                </a:lnTo>
                <a:lnTo>
                  <a:pt x="4473507" y="4953216"/>
                </a:lnTo>
                <a:lnTo>
                  <a:pt x="4505055" y="4917300"/>
                </a:lnTo>
                <a:lnTo>
                  <a:pt x="4519615" y="4945985"/>
                </a:lnTo>
                <a:lnTo>
                  <a:pt x="4615933" y="4902910"/>
                </a:lnTo>
                <a:lnTo>
                  <a:pt x="4628066" y="4950838"/>
                </a:lnTo>
                <a:lnTo>
                  <a:pt x="4652334" y="4971150"/>
                </a:lnTo>
                <a:lnTo>
                  <a:pt x="4694972" y="4894538"/>
                </a:lnTo>
                <a:lnTo>
                  <a:pt x="4776584" y="4900507"/>
                </a:lnTo>
                <a:lnTo>
                  <a:pt x="4799735" y="4874153"/>
                </a:lnTo>
                <a:lnTo>
                  <a:pt x="4828856" y="4913660"/>
                </a:lnTo>
                <a:lnTo>
                  <a:pt x="4839825" y="4880195"/>
                </a:lnTo>
                <a:lnTo>
                  <a:pt x="4864092" y="4885049"/>
                </a:lnTo>
                <a:lnTo>
                  <a:pt x="4875061" y="4846682"/>
                </a:lnTo>
                <a:lnTo>
                  <a:pt x="4908017" y="4893422"/>
                </a:lnTo>
                <a:lnTo>
                  <a:pt x="4968928" y="4887451"/>
                </a:lnTo>
                <a:lnTo>
                  <a:pt x="4995623" y="4811955"/>
                </a:lnTo>
                <a:lnTo>
                  <a:pt x="4962740" y="4792856"/>
                </a:lnTo>
                <a:lnTo>
                  <a:pt x="4976136" y="4777253"/>
                </a:lnTo>
                <a:lnTo>
                  <a:pt x="4967593" y="4738958"/>
                </a:lnTo>
                <a:lnTo>
                  <a:pt x="4977300" y="4699378"/>
                </a:lnTo>
                <a:lnTo>
                  <a:pt x="5049156" y="4689817"/>
                </a:lnTo>
                <a:lnTo>
                  <a:pt x="5051583" y="4709012"/>
                </a:lnTo>
                <a:lnTo>
                  <a:pt x="5098589" y="4723330"/>
                </a:lnTo>
                <a:lnTo>
                  <a:pt x="5086456" y="4700543"/>
                </a:lnTo>
                <a:lnTo>
                  <a:pt x="5140063" y="4658657"/>
                </a:lnTo>
                <a:lnTo>
                  <a:pt x="5068182" y="4649120"/>
                </a:lnTo>
                <a:lnTo>
                  <a:pt x="5090023" y="4629925"/>
                </a:lnTo>
                <a:lnTo>
                  <a:pt x="5086359" y="4608351"/>
                </a:lnTo>
                <a:lnTo>
                  <a:pt x="5121692" y="4588039"/>
                </a:lnTo>
                <a:lnTo>
                  <a:pt x="5114412" y="4575905"/>
                </a:lnTo>
                <a:lnTo>
                  <a:pt x="5137563" y="4529239"/>
                </a:lnTo>
                <a:lnTo>
                  <a:pt x="5155837" y="4493323"/>
                </a:lnTo>
                <a:lnTo>
                  <a:pt x="5187384" y="4469346"/>
                </a:lnTo>
                <a:lnTo>
                  <a:pt x="5154502" y="4430980"/>
                </a:lnTo>
                <a:lnTo>
                  <a:pt x="5232522" y="4361550"/>
                </a:lnTo>
                <a:lnTo>
                  <a:pt x="5231308" y="4281467"/>
                </a:lnTo>
                <a:lnTo>
                  <a:pt x="5306829" y="4202404"/>
                </a:lnTo>
                <a:lnTo>
                  <a:pt x="5312920" y="4171268"/>
                </a:lnTo>
                <a:lnTo>
                  <a:pt x="5411640" y="4171268"/>
                </a:lnTo>
                <a:lnTo>
                  <a:pt x="5417732" y="4156926"/>
                </a:lnTo>
                <a:lnTo>
                  <a:pt x="5397007" y="4120938"/>
                </a:lnTo>
                <a:lnTo>
                  <a:pt x="5427463" y="4140133"/>
                </a:lnTo>
                <a:lnTo>
                  <a:pt x="5432316" y="4069515"/>
                </a:lnTo>
                <a:lnTo>
                  <a:pt x="5446877" y="4071941"/>
                </a:lnTo>
                <a:lnTo>
                  <a:pt x="5485851" y="4075533"/>
                </a:lnTo>
                <a:lnTo>
                  <a:pt x="5511501" y="4116205"/>
                </a:lnTo>
                <a:lnTo>
                  <a:pt x="5610173" y="4113779"/>
                </a:lnTo>
                <a:lnTo>
                  <a:pt x="5605320" y="4059880"/>
                </a:lnTo>
                <a:lnTo>
                  <a:pt x="5665017" y="4112589"/>
                </a:lnTo>
                <a:lnTo>
                  <a:pt x="5731996" y="3886295"/>
                </a:lnTo>
                <a:lnTo>
                  <a:pt x="5698021" y="3880252"/>
                </a:lnTo>
                <a:lnTo>
                  <a:pt x="5684626" y="3857538"/>
                </a:lnTo>
                <a:lnTo>
                  <a:pt x="5672492" y="3834775"/>
                </a:lnTo>
                <a:lnTo>
                  <a:pt x="5603062" y="3885009"/>
                </a:lnTo>
                <a:lnTo>
                  <a:pt x="5561638" y="3885009"/>
                </a:lnTo>
                <a:lnTo>
                  <a:pt x="5648127" y="3725765"/>
                </a:lnTo>
                <a:lnTo>
                  <a:pt x="5650554" y="3722198"/>
                </a:lnTo>
                <a:lnTo>
                  <a:pt x="5833337" y="3676721"/>
                </a:lnTo>
                <a:lnTo>
                  <a:pt x="5888158" y="3693441"/>
                </a:lnTo>
                <a:lnTo>
                  <a:pt x="5962464" y="3608505"/>
                </a:lnTo>
                <a:lnTo>
                  <a:pt x="6085476" y="3565430"/>
                </a:lnTo>
                <a:lnTo>
                  <a:pt x="6115932" y="3475640"/>
                </a:lnTo>
                <a:lnTo>
                  <a:pt x="6142797" y="3462414"/>
                </a:lnTo>
                <a:lnTo>
                  <a:pt x="6141583" y="3459988"/>
                </a:lnTo>
                <a:lnTo>
                  <a:pt x="6108628" y="3421669"/>
                </a:lnTo>
                <a:lnTo>
                  <a:pt x="6142797" y="3395315"/>
                </a:lnTo>
                <a:lnTo>
                  <a:pt x="6111054" y="3287591"/>
                </a:lnTo>
                <a:lnTo>
                  <a:pt x="6073294" y="3245632"/>
                </a:lnTo>
                <a:lnTo>
                  <a:pt x="6084263" y="3153416"/>
                </a:lnTo>
                <a:lnTo>
                  <a:pt x="6133065" y="3161764"/>
                </a:lnTo>
                <a:lnTo>
                  <a:pt x="6135492" y="3076828"/>
                </a:lnTo>
                <a:lnTo>
                  <a:pt x="6135492" y="3075566"/>
                </a:lnTo>
                <a:lnTo>
                  <a:pt x="6106201" y="3064743"/>
                </a:lnTo>
                <a:lnTo>
                  <a:pt x="6098921" y="3018076"/>
                </a:lnTo>
                <a:lnTo>
                  <a:pt x="5960062" y="3024046"/>
                </a:lnTo>
                <a:lnTo>
                  <a:pt x="5955209" y="2900718"/>
                </a:lnTo>
                <a:lnTo>
                  <a:pt x="5966153" y="2904286"/>
                </a:lnTo>
                <a:lnTo>
                  <a:pt x="5989304" y="2912658"/>
                </a:lnTo>
                <a:lnTo>
                  <a:pt x="6003865" y="2856357"/>
                </a:lnTo>
                <a:lnTo>
                  <a:pt x="5950282" y="2791709"/>
                </a:lnTo>
                <a:lnTo>
                  <a:pt x="5963678" y="2748634"/>
                </a:lnTo>
                <a:lnTo>
                  <a:pt x="5917400" y="2686363"/>
                </a:lnTo>
                <a:lnTo>
                  <a:pt x="5894249" y="2683937"/>
                </a:lnTo>
                <a:lnTo>
                  <a:pt x="5843093" y="2608465"/>
                </a:lnTo>
                <a:lnTo>
                  <a:pt x="5818825" y="2615745"/>
                </a:lnTo>
                <a:lnTo>
                  <a:pt x="5757695" y="2527120"/>
                </a:lnTo>
                <a:lnTo>
                  <a:pt x="5789364" y="2443348"/>
                </a:lnTo>
                <a:lnTo>
                  <a:pt x="5763787" y="2373846"/>
                </a:lnTo>
                <a:lnTo>
                  <a:pt x="5666352" y="2365474"/>
                </a:lnTo>
                <a:lnTo>
                  <a:pt x="5644511" y="2389450"/>
                </a:lnTo>
                <a:lnTo>
                  <a:pt x="5643298" y="2357102"/>
                </a:lnTo>
                <a:lnTo>
                  <a:pt x="5573869" y="2355913"/>
                </a:lnTo>
                <a:lnTo>
                  <a:pt x="5549601" y="2415805"/>
                </a:lnTo>
                <a:lnTo>
                  <a:pt x="5530187" y="2418232"/>
                </a:lnTo>
                <a:lnTo>
                  <a:pt x="5535041" y="2468562"/>
                </a:lnTo>
                <a:lnTo>
                  <a:pt x="5488690" y="2473416"/>
                </a:lnTo>
                <a:lnTo>
                  <a:pt x="5457021" y="2436238"/>
                </a:lnTo>
                <a:lnTo>
                  <a:pt x="5401933" y="2464825"/>
                </a:lnTo>
                <a:lnTo>
                  <a:pt x="5314231" y="2468490"/>
                </a:lnTo>
                <a:lnTo>
                  <a:pt x="5315444" y="2561798"/>
                </a:lnTo>
                <a:lnTo>
                  <a:pt x="5274044" y="2561798"/>
                </a:lnTo>
                <a:lnTo>
                  <a:pt x="5252203" y="2555828"/>
                </a:lnTo>
                <a:lnTo>
                  <a:pt x="5254630" y="2497150"/>
                </a:lnTo>
                <a:lnTo>
                  <a:pt x="5199809" y="2498339"/>
                </a:lnTo>
                <a:lnTo>
                  <a:pt x="5208327" y="2481618"/>
                </a:lnTo>
                <a:lnTo>
                  <a:pt x="5126643" y="2511564"/>
                </a:lnTo>
                <a:lnTo>
                  <a:pt x="5121789" y="2512753"/>
                </a:lnTo>
                <a:lnTo>
                  <a:pt x="5077938" y="2504308"/>
                </a:lnTo>
                <a:lnTo>
                  <a:pt x="5074273" y="2438471"/>
                </a:lnTo>
                <a:lnTo>
                  <a:pt x="5035300" y="2373822"/>
                </a:lnTo>
                <a:lnTo>
                  <a:pt x="5093760" y="2322375"/>
                </a:lnTo>
                <a:lnTo>
                  <a:pt x="5079200" y="2310241"/>
                </a:lnTo>
                <a:lnTo>
                  <a:pt x="4997588" y="2361761"/>
                </a:lnTo>
                <a:lnTo>
                  <a:pt x="4814805" y="2341376"/>
                </a:lnTo>
                <a:lnTo>
                  <a:pt x="4723462" y="2214457"/>
                </a:lnTo>
                <a:lnTo>
                  <a:pt x="4759864" y="2162962"/>
                </a:lnTo>
                <a:lnTo>
                  <a:pt x="4751346" y="2148620"/>
                </a:lnTo>
                <a:lnTo>
                  <a:pt x="4733072" y="2189316"/>
                </a:lnTo>
                <a:lnTo>
                  <a:pt x="4697763" y="2171382"/>
                </a:lnTo>
                <a:lnTo>
                  <a:pt x="4697763" y="2149809"/>
                </a:lnTo>
                <a:lnTo>
                  <a:pt x="4745254" y="2142650"/>
                </a:lnTo>
                <a:lnTo>
                  <a:pt x="4700189" y="2125832"/>
                </a:lnTo>
                <a:lnTo>
                  <a:pt x="4618602" y="2165534"/>
                </a:lnTo>
                <a:lnTo>
                  <a:pt x="4555191" y="2135588"/>
                </a:lnTo>
                <a:lnTo>
                  <a:pt x="4485762" y="2203901"/>
                </a:lnTo>
                <a:lnTo>
                  <a:pt x="4455306" y="2153400"/>
                </a:lnTo>
                <a:lnTo>
                  <a:pt x="4352994" y="2064775"/>
                </a:lnTo>
                <a:lnTo>
                  <a:pt x="4314020" y="2050433"/>
                </a:lnTo>
                <a:lnTo>
                  <a:pt x="4237287" y="2064775"/>
                </a:lnTo>
                <a:lnTo>
                  <a:pt x="4198265" y="2075744"/>
                </a:lnTo>
                <a:lnTo>
                  <a:pt x="4164290" y="2024176"/>
                </a:lnTo>
                <a:lnTo>
                  <a:pt x="4221537" y="1991851"/>
                </a:lnTo>
                <a:lnTo>
                  <a:pt x="4217897" y="1989425"/>
                </a:lnTo>
                <a:lnTo>
                  <a:pt x="4183704" y="1975058"/>
                </a:lnTo>
                <a:lnTo>
                  <a:pt x="4186131" y="1906818"/>
                </a:lnTo>
                <a:lnTo>
                  <a:pt x="4138542" y="1892403"/>
                </a:lnTo>
                <a:lnTo>
                  <a:pt x="4125146" y="1856487"/>
                </a:lnTo>
                <a:lnTo>
                  <a:pt x="4113013" y="1817004"/>
                </a:lnTo>
                <a:lnTo>
                  <a:pt x="4116653" y="1777424"/>
                </a:lnTo>
                <a:lnTo>
                  <a:pt x="4094812" y="1759514"/>
                </a:lnTo>
                <a:lnTo>
                  <a:pt x="4102092" y="1700835"/>
                </a:lnTo>
                <a:lnTo>
                  <a:pt x="4072971" y="1646937"/>
                </a:lnTo>
                <a:lnTo>
                  <a:pt x="4108281" y="1575105"/>
                </a:lnTo>
                <a:lnTo>
                  <a:pt x="4024242" y="1595417"/>
                </a:lnTo>
                <a:lnTo>
                  <a:pt x="4005969" y="1549940"/>
                </a:lnTo>
                <a:lnTo>
                  <a:pt x="3966995" y="1510457"/>
                </a:lnTo>
                <a:lnTo>
                  <a:pt x="3970635" y="1484102"/>
                </a:lnTo>
                <a:lnTo>
                  <a:pt x="3951221" y="1463717"/>
                </a:lnTo>
                <a:lnTo>
                  <a:pt x="3974372" y="1439741"/>
                </a:lnTo>
                <a:lnTo>
                  <a:pt x="3969519" y="1434887"/>
                </a:lnTo>
                <a:lnTo>
                  <a:pt x="3990243" y="1414503"/>
                </a:lnTo>
                <a:lnTo>
                  <a:pt x="3999950" y="1364269"/>
                </a:lnTo>
                <a:lnTo>
                  <a:pt x="3967068" y="1347476"/>
                </a:lnTo>
                <a:lnTo>
                  <a:pt x="3988908" y="1266010"/>
                </a:lnTo>
                <a:lnTo>
                  <a:pt x="3964641" y="1240942"/>
                </a:lnTo>
                <a:lnTo>
                  <a:pt x="4018248" y="1231235"/>
                </a:lnTo>
                <a:lnTo>
                  <a:pt x="4008541" y="1192916"/>
                </a:lnTo>
                <a:lnTo>
                  <a:pt x="3930594" y="1179787"/>
                </a:lnTo>
                <a:lnTo>
                  <a:pt x="3968354" y="1098321"/>
                </a:lnTo>
                <a:lnTo>
                  <a:pt x="3951367" y="1055246"/>
                </a:lnTo>
                <a:lnTo>
                  <a:pt x="3881937" y="1064808"/>
                </a:lnTo>
                <a:lnTo>
                  <a:pt x="3886791" y="1012099"/>
                </a:lnTo>
                <a:lnTo>
                  <a:pt x="3831898" y="984555"/>
                </a:lnTo>
                <a:lnTo>
                  <a:pt x="3887640" y="936845"/>
                </a:lnTo>
                <a:lnTo>
                  <a:pt x="3829107" y="940413"/>
                </a:lnTo>
                <a:lnTo>
                  <a:pt x="3803529" y="914058"/>
                </a:lnTo>
                <a:lnTo>
                  <a:pt x="3818089" y="881734"/>
                </a:lnTo>
                <a:lnTo>
                  <a:pt x="3911908" y="813421"/>
                </a:lnTo>
                <a:lnTo>
                  <a:pt x="3907054" y="770346"/>
                </a:lnTo>
                <a:lnTo>
                  <a:pt x="3866867" y="746394"/>
                </a:lnTo>
                <a:lnTo>
                  <a:pt x="3888708" y="698538"/>
                </a:lnTo>
                <a:lnTo>
                  <a:pt x="3858252" y="678154"/>
                </a:lnTo>
                <a:lnTo>
                  <a:pt x="3839906" y="560772"/>
                </a:lnTo>
                <a:lnTo>
                  <a:pt x="3861892" y="511654"/>
                </a:lnTo>
                <a:lnTo>
                  <a:pt x="3835028" y="461420"/>
                </a:lnTo>
                <a:lnTo>
                  <a:pt x="3843546" y="417059"/>
                </a:lnTo>
                <a:lnTo>
                  <a:pt x="3766812" y="357191"/>
                </a:lnTo>
                <a:lnTo>
                  <a:pt x="3766812" y="419462"/>
                </a:lnTo>
                <a:lnTo>
                  <a:pt x="3722961" y="399150"/>
                </a:lnTo>
                <a:lnTo>
                  <a:pt x="3634045" y="399150"/>
                </a:lnTo>
                <a:lnTo>
                  <a:pt x="3604924" y="420651"/>
                </a:lnTo>
                <a:lnTo>
                  <a:pt x="3557408" y="418224"/>
                </a:lnTo>
                <a:lnTo>
                  <a:pt x="3550128" y="442200"/>
                </a:lnTo>
                <a:lnTo>
                  <a:pt x="3530568" y="439774"/>
                </a:lnTo>
                <a:lnTo>
                  <a:pt x="3534208" y="403882"/>
                </a:lnTo>
                <a:lnTo>
                  <a:pt x="3464779" y="403882"/>
                </a:lnTo>
                <a:lnTo>
                  <a:pt x="3447791" y="199088"/>
                </a:lnTo>
                <a:lnTo>
                  <a:pt x="3375911" y="152422"/>
                </a:lnTo>
                <a:lnTo>
                  <a:pt x="3335724" y="176301"/>
                </a:lnTo>
                <a:lnTo>
                  <a:pt x="3301604" y="112842"/>
                </a:lnTo>
                <a:lnTo>
                  <a:pt x="3270056" y="120122"/>
                </a:lnTo>
                <a:lnTo>
                  <a:pt x="3259111" y="102116"/>
                </a:lnTo>
                <a:lnTo>
                  <a:pt x="3226229" y="108085"/>
                </a:lnTo>
                <a:lnTo>
                  <a:pt x="3207737" y="61540"/>
                </a:lnTo>
                <a:lnTo>
                  <a:pt x="3168739" y="61540"/>
                </a:lnTo>
                <a:lnTo>
                  <a:pt x="3174830" y="23149"/>
                </a:lnTo>
                <a:close/>
              </a:path>
            </a:pathLst>
          </a:custGeom>
          <a:solidFill>
            <a:srgbClr val="D8D8D8">
              <a:alpha val="49803"/>
            </a:srgbClr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rgbClr val="CCF3D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4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6995" y="1"/>
            <a:ext cx="2952544" cy="109613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/>
          <p:nvPr/>
        </p:nvSpPr>
        <p:spPr>
          <a:xfrm>
            <a:off x="4427622" y="-1479885"/>
            <a:ext cx="8686801" cy="8057417"/>
          </a:xfrm>
          <a:custGeom>
            <a:avLst/>
            <a:gdLst/>
            <a:ahLst/>
            <a:cxnLst/>
            <a:rect l="l" t="t" r="r" b="b"/>
            <a:pathLst>
              <a:path w="6142812" h="5697745" extrusionOk="0">
                <a:moveTo>
                  <a:pt x="3112730" y="386"/>
                </a:moveTo>
                <a:lnTo>
                  <a:pt x="3079823" y="42272"/>
                </a:lnTo>
                <a:lnTo>
                  <a:pt x="3046940" y="31521"/>
                </a:lnTo>
                <a:lnTo>
                  <a:pt x="3042087" y="53022"/>
                </a:lnTo>
                <a:lnTo>
                  <a:pt x="2919002" y="99762"/>
                </a:lnTo>
                <a:lnTo>
                  <a:pt x="2899588" y="154849"/>
                </a:lnTo>
                <a:lnTo>
                  <a:pt x="2959335" y="193167"/>
                </a:lnTo>
                <a:lnTo>
                  <a:pt x="2906893" y="209888"/>
                </a:lnTo>
                <a:lnTo>
                  <a:pt x="2927666" y="260194"/>
                </a:lnTo>
                <a:lnTo>
                  <a:pt x="2882528" y="288951"/>
                </a:lnTo>
                <a:lnTo>
                  <a:pt x="2827708" y="395558"/>
                </a:lnTo>
                <a:lnTo>
                  <a:pt x="2799703" y="345252"/>
                </a:lnTo>
                <a:lnTo>
                  <a:pt x="2677904" y="382357"/>
                </a:lnTo>
                <a:lnTo>
                  <a:pt x="2668197" y="419462"/>
                </a:lnTo>
                <a:lnTo>
                  <a:pt x="2599909" y="393180"/>
                </a:lnTo>
                <a:lnTo>
                  <a:pt x="2558508" y="450573"/>
                </a:lnTo>
                <a:lnTo>
                  <a:pt x="2547539" y="449384"/>
                </a:lnTo>
                <a:lnTo>
                  <a:pt x="2528125" y="402717"/>
                </a:lnTo>
                <a:lnTo>
                  <a:pt x="2536643" y="395437"/>
                </a:lnTo>
                <a:lnTo>
                  <a:pt x="2545185" y="395437"/>
                </a:lnTo>
                <a:lnTo>
                  <a:pt x="2551276" y="366704"/>
                </a:lnTo>
                <a:lnTo>
                  <a:pt x="2515943" y="370272"/>
                </a:lnTo>
                <a:lnTo>
                  <a:pt x="2511090" y="399029"/>
                </a:lnTo>
                <a:lnTo>
                  <a:pt x="2466025" y="401455"/>
                </a:lnTo>
                <a:lnTo>
                  <a:pt x="2455056" y="378692"/>
                </a:lnTo>
                <a:lnTo>
                  <a:pt x="2377108" y="405047"/>
                </a:lnTo>
                <a:lnTo>
                  <a:pt x="2383200" y="421840"/>
                </a:lnTo>
                <a:lnTo>
                  <a:pt x="2336921" y="436182"/>
                </a:lnTo>
                <a:lnTo>
                  <a:pt x="2467238" y="554729"/>
                </a:lnTo>
                <a:lnTo>
                  <a:pt x="2442970" y="567882"/>
                </a:lnTo>
                <a:lnTo>
                  <a:pt x="2445397" y="591834"/>
                </a:lnTo>
                <a:lnTo>
                  <a:pt x="2410962" y="602706"/>
                </a:lnTo>
                <a:lnTo>
                  <a:pt x="2452386" y="635054"/>
                </a:lnTo>
                <a:lnTo>
                  <a:pt x="2446295" y="654153"/>
                </a:lnTo>
                <a:lnTo>
                  <a:pt x="2396353" y="676916"/>
                </a:lnTo>
                <a:lnTo>
                  <a:pt x="2424309" y="729674"/>
                </a:lnTo>
                <a:lnTo>
                  <a:pt x="2407322" y="758406"/>
                </a:lnTo>
                <a:lnTo>
                  <a:pt x="2440204" y="785950"/>
                </a:lnTo>
                <a:lnTo>
                  <a:pt x="2374439" y="888917"/>
                </a:lnTo>
                <a:lnTo>
                  <a:pt x="2362305" y="880545"/>
                </a:lnTo>
                <a:lnTo>
                  <a:pt x="2344032" y="868532"/>
                </a:lnTo>
                <a:lnTo>
                  <a:pt x="2336752" y="894887"/>
                </a:lnTo>
                <a:lnTo>
                  <a:pt x="2214783" y="874502"/>
                </a:lnTo>
                <a:lnTo>
                  <a:pt x="2236624" y="838513"/>
                </a:lnTo>
                <a:lnTo>
                  <a:pt x="2136739" y="815823"/>
                </a:lnTo>
                <a:lnTo>
                  <a:pt x="2119751" y="787066"/>
                </a:lnTo>
                <a:lnTo>
                  <a:pt x="2111258" y="808640"/>
                </a:lnTo>
                <a:lnTo>
                  <a:pt x="2015037" y="767968"/>
                </a:lnTo>
                <a:lnTo>
                  <a:pt x="2028433" y="813421"/>
                </a:lnTo>
                <a:lnTo>
                  <a:pt x="1833468" y="922430"/>
                </a:lnTo>
                <a:lnTo>
                  <a:pt x="1851741" y="978731"/>
                </a:lnTo>
                <a:lnTo>
                  <a:pt x="1784738" y="931992"/>
                </a:lnTo>
                <a:lnTo>
                  <a:pt x="1759160" y="971572"/>
                </a:lnTo>
                <a:lnTo>
                  <a:pt x="1700700" y="970383"/>
                </a:lnTo>
                <a:lnTo>
                  <a:pt x="1699487" y="1027873"/>
                </a:lnTo>
                <a:lnTo>
                  <a:pt x="1584920" y="1024208"/>
                </a:lnTo>
                <a:lnTo>
                  <a:pt x="1569073" y="996737"/>
                </a:lnTo>
                <a:lnTo>
                  <a:pt x="1480157" y="1076820"/>
                </a:lnTo>
                <a:lnTo>
                  <a:pt x="1396118" y="1101986"/>
                </a:lnTo>
                <a:lnTo>
                  <a:pt x="1370540" y="1152317"/>
                </a:lnTo>
                <a:lnTo>
                  <a:pt x="1331567" y="1146347"/>
                </a:lnTo>
                <a:lnTo>
                  <a:pt x="1331567" y="1172628"/>
                </a:lnTo>
                <a:lnTo>
                  <a:pt x="1216975" y="1145133"/>
                </a:lnTo>
                <a:lnTo>
                  <a:pt x="1192708" y="1214587"/>
                </a:lnTo>
                <a:lnTo>
                  <a:pt x="1163466" y="1206215"/>
                </a:lnTo>
                <a:lnTo>
                  <a:pt x="1151332" y="1315152"/>
                </a:lnTo>
                <a:lnTo>
                  <a:pt x="1119663" y="1313938"/>
                </a:lnTo>
                <a:lnTo>
                  <a:pt x="1117236" y="1275644"/>
                </a:lnTo>
                <a:lnTo>
                  <a:pt x="1134223" y="1268364"/>
                </a:lnTo>
                <a:lnTo>
                  <a:pt x="1105102" y="1233564"/>
                </a:lnTo>
                <a:lnTo>
                  <a:pt x="993035" y="1227594"/>
                </a:lnTo>
                <a:lnTo>
                  <a:pt x="986774" y="1243368"/>
                </a:lnTo>
                <a:lnTo>
                  <a:pt x="885603" y="1239777"/>
                </a:lnTo>
                <a:lnTo>
                  <a:pt x="877085" y="1209855"/>
                </a:lnTo>
                <a:lnTo>
                  <a:pt x="851507" y="1221794"/>
                </a:lnTo>
                <a:lnTo>
                  <a:pt x="842964" y="1203788"/>
                </a:lnTo>
                <a:lnTo>
                  <a:pt x="875847" y="1191848"/>
                </a:lnTo>
                <a:lnTo>
                  <a:pt x="818600" y="1183500"/>
                </a:lnTo>
                <a:lnTo>
                  <a:pt x="818600" y="1170275"/>
                </a:lnTo>
                <a:lnTo>
                  <a:pt x="802777" y="1167848"/>
                </a:lnTo>
                <a:lnTo>
                  <a:pt x="758926" y="1202550"/>
                </a:lnTo>
                <a:lnTo>
                  <a:pt x="717501" y="1201361"/>
                </a:lnTo>
                <a:lnTo>
                  <a:pt x="713861" y="1152317"/>
                </a:lnTo>
                <a:lnTo>
                  <a:pt x="696874" y="1158286"/>
                </a:lnTo>
                <a:lnTo>
                  <a:pt x="656614" y="1110358"/>
                </a:lnTo>
                <a:lnTo>
                  <a:pt x="666321" y="1081601"/>
                </a:lnTo>
                <a:lnTo>
                  <a:pt x="623610" y="1074321"/>
                </a:lnTo>
                <a:lnTo>
                  <a:pt x="628464" y="1052747"/>
                </a:lnTo>
                <a:lnTo>
                  <a:pt x="589539" y="1066215"/>
                </a:lnTo>
                <a:lnTo>
                  <a:pt x="581021" y="1017098"/>
                </a:lnTo>
                <a:lnTo>
                  <a:pt x="559180" y="1017098"/>
                </a:lnTo>
                <a:lnTo>
                  <a:pt x="464173" y="1115284"/>
                </a:lnTo>
                <a:lnTo>
                  <a:pt x="429980" y="1115284"/>
                </a:lnTo>
                <a:lnTo>
                  <a:pt x="401951" y="1097351"/>
                </a:lnTo>
                <a:lnTo>
                  <a:pt x="416511" y="1081747"/>
                </a:lnTo>
                <a:lnTo>
                  <a:pt x="395860" y="1056508"/>
                </a:lnTo>
                <a:lnTo>
                  <a:pt x="353246" y="1056508"/>
                </a:lnTo>
                <a:lnTo>
                  <a:pt x="345966" y="1085241"/>
                </a:lnTo>
                <a:lnTo>
                  <a:pt x="384939" y="1119968"/>
                </a:lnTo>
                <a:lnTo>
                  <a:pt x="352057" y="1121157"/>
                </a:lnTo>
                <a:lnTo>
                  <a:pt x="337496" y="1218227"/>
                </a:lnTo>
                <a:lnTo>
                  <a:pt x="414230" y="1215800"/>
                </a:lnTo>
                <a:lnTo>
                  <a:pt x="433644" y="1181074"/>
                </a:lnTo>
                <a:lnTo>
                  <a:pt x="456795" y="1189446"/>
                </a:lnTo>
                <a:lnTo>
                  <a:pt x="466502" y="1193013"/>
                </a:lnTo>
                <a:lnTo>
                  <a:pt x="434858" y="1256521"/>
                </a:lnTo>
                <a:lnTo>
                  <a:pt x="417870" y="1234948"/>
                </a:lnTo>
                <a:lnTo>
                  <a:pt x="408163" y="1341579"/>
                </a:lnTo>
                <a:lnTo>
                  <a:pt x="437284" y="1358372"/>
                </a:lnTo>
                <a:lnTo>
                  <a:pt x="393433" y="1372714"/>
                </a:lnTo>
                <a:lnTo>
                  <a:pt x="426315" y="1419429"/>
                </a:lnTo>
                <a:lnTo>
                  <a:pt x="398311" y="1420642"/>
                </a:lnTo>
                <a:lnTo>
                  <a:pt x="442162" y="1479321"/>
                </a:lnTo>
                <a:lnTo>
                  <a:pt x="389769" y="1520018"/>
                </a:lnTo>
                <a:lnTo>
                  <a:pt x="325168" y="1499633"/>
                </a:lnTo>
                <a:lnTo>
                  <a:pt x="321528" y="1511646"/>
                </a:lnTo>
                <a:lnTo>
                  <a:pt x="210674" y="1542781"/>
                </a:lnTo>
                <a:lnTo>
                  <a:pt x="221643" y="1588234"/>
                </a:lnTo>
                <a:lnTo>
                  <a:pt x="269110" y="1612235"/>
                </a:lnTo>
                <a:lnTo>
                  <a:pt x="250837" y="1636211"/>
                </a:lnTo>
                <a:lnTo>
                  <a:pt x="267824" y="1650529"/>
                </a:lnTo>
                <a:lnTo>
                  <a:pt x="187499" y="1718817"/>
                </a:lnTo>
                <a:lnTo>
                  <a:pt x="211766" y="1742721"/>
                </a:lnTo>
                <a:lnTo>
                  <a:pt x="171579" y="1764295"/>
                </a:lnTo>
                <a:lnTo>
                  <a:pt x="177670" y="1808632"/>
                </a:lnTo>
                <a:lnTo>
                  <a:pt x="216644" y="1802589"/>
                </a:lnTo>
                <a:lnTo>
                  <a:pt x="243338" y="1826565"/>
                </a:lnTo>
                <a:lnTo>
                  <a:pt x="212883" y="1848139"/>
                </a:lnTo>
                <a:lnTo>
                  <a:pt x="222590" y="1860079"/>
                </a:lnTo>
                <a:lnTo>
                  <a:pt x="204316" y="1904440"/>
                </a:lnTo>
                <a:lnTo>
                  <a:pt x="176554" y="1888884"/>
                </a:lnTo>
                <a:lnTo>
                  <a:pt x="161994" y="1918806"/>
                </a:lnTo>
                <a:lnTo>
                  <a:pt x="152287" y="1940380"/>
                </a:lnTo>
                <a:lnTo>
                  <a:pt x="112075" y="1924776"/>
                </a:lnTo>
                <a:lnTo>
                  <a:pt x="119356" y="1957100"/>
                </a:lnTo>
                <a:lnTo>
                  <a:pt x="92491" y="2002602"/>
                </a:lnTo>
                <a:lnTo>
                  <a:pt x="65797" y="1997748"/>
                </a:lnTo>
                <a:lnTo>
                  <a:pt x="-16" y="2111612"/>
                </a:lnTo>
                <a:lnTo>
                  <a:pt x="67035" y="2184632"/>
                </a:lnTo>
                <a:lnTo>
                  <a:pt x="75577" y="2228896"/>
                </a:lnTo>
                <a:lnTo>
                  <a:pt x="106033" y="2213365"/>
                </a:lnTo>
                <a:lnTo>
                  <a:pt x="80309" y="2245617"/>
                </a:lnTo>
                <a:lnTo>
                  <a:pt x="122947" y="2309076"/>
                </a:lnTo>
                <a:lnTo>
                  <a:pt x="127801" y="2340212"/>
                </a:lnTo>
                <a:lnTo>
                  <a:pt x="180170" y="2409714"/>
                </a:lnTo>
                <a:lnTo>
                  <a:pt x="171676" y="2447037"/>
                </a:lnTo>
                <a:lnTo>
                  <a:pt x="228923" y="2456574"/>
                </a:lnTo>
                <a:lnTo>
                  <a:pt x="232588" y="2472178"/>
                </a:lnTo>
                <a:lnTo>
                  <a:pt x="239868" y="2504430"/>
                </a:lnTo>
                <a:lnTo>
                  <a:pt x="226472" y="2516564"/>
                </a:lnTo>
                <a:lnTo>
                  <a:pt x="248313" y="2570462"/>
                </a:lnTo>
                <a:lnTo>
                  <a:pt x="204462" y="2559638"/>
                </a:lnTo>
                <a:lnTo>
                  <a:pt x="199608" y="2587182"/>
                </a:lnTo>
                <a:lnTo>
                  <a:pt x="220333" y="2645861"/>
                </a:lnTo>
                <a:lnTo>
                  <a:pt x="239747" y="2659087"/>
                </a:lnTo>
                <a:lnTo>
                  <a:pt x="217906" y="2729705"/>
                </a:lnTo>
                <a:lnTo>
                  <a:pt x="248362" y="2741645"/>
                </a:lnTo>
                <a:lnTo>
                  <a:pt x="254453" y="2791976"/>
                </a:lnTo>
                <a:lnTo>
                  <a:pt x="294640" y="2807580"/>
                </a:lnTo>
                <a:lnTo>
                  <a:pt x="304347" y="2885381"/>
                </a:lnTo>
                <a:lnTo>
                  <a:pt x="271464" y="2887808"/>
                </a:lnTo>
                <a:lnTo>
                  <a:pt x="277556" y="2918943"/>
                </a:lnTo>
                <a:lnTo>
                  <a:pt x="249527" y="2929767"/>
                </a:lnTo>
                <a:lnTo>
                  <a:pt x="243435" y="2905815"/>
                </a:lnTo>
                <a:lnTo>
                  <a:pt x="191066" y="2910668"/>
                </a:lnTo>
                <a:lnTo>
                  <a:pt x="184975" y="2968158"/>
                </a:lnTo>
                <a:lnTo>
                  <a:pt x="251978" y="3022080"/>
                </a:lnTo>
                <a:lnTo>
                  <a:pt x="209340" y="3043581"/>
                </a:lnTo>
                <a:lnTo>
                  <a:pt x="222735" y="3078357"/>
                </a:lnTo>
                <a:lnTo>
                  <a:pt x="211766" y="3096290"/>
                </a:lnTo>
                <a:lnTo>
                  <a:pt x="219047" y="3107114"/>
                </a:lnTo>
                <a:lnTo>
                  <a:pt x="183737" y="3125023"/>
                </a:lnTo>
                <a:lnTo>
                  <a:pt x="181311" y="3157347"/>
                </a:lnTo>
                <a:lnTo>
                  <a:pt x="210432" y="3177732"/>
                </a:lnTo>
                <a:lnTo>
                  <a:pt x="198298" y="3213648"/>
                </a:lnTo>
                <a:lnTo>
                  <a:pt x="229846" y="3229179"/>
                </a:lnTo>
                <a:lnTo>
                  <a:pt x="189950" y="3262426"/>
                </a:lnTo>
                <a:lnTo>
                  <a:pt x="199657" y="3301933"/>
                </a:lnTo>
                <a:lnTo>
                  <a:pt x="175389" y="3309214"/>
                </a:lnTo>
                <a:lnTo>
                  <a:pt x="180243" y="3391869"/>
                </a:lnTo>
                <a:lnTo>
                  <a:pt x="160829" y="3435016"/>
                </a:lnTo>
                <a:lnTo>
                  <a:pt x="137702" y="3438608"/>
                </a:lnTo>
                <a:lnTo>
                  <a:pt x="194949" y="3486463"/>
                </a:lnTo>
                <a:lnTo>
                  <a:pt x="176675" y="3509226"/>
                </a:lnTo>
                <a:lnTo>
                  <a:pt x="209558" y="3559557"/>
                </a:lnTo>
                <a:lnTo>
                  <a:pt x="257050" y="3565527"/>
                </a:lnTo>
                <a:lnTo>
                  <a:pt x="260714" y="3583436"/>
                </a:lnTo>
                <a:lnTo>
                  <a:pt x="266805" y="3617047"/>
                </a:lnTo>
                <a:lnTo>
                  <a:pt x="285079" y="3618236"/>
                </a:lnTo>
                <a:lnTo>
                  <a:pt x="308205" y="3638548"/>
                </a:lnTo>
                <a:lnTo>
                  <a:pt x="324052" y="3631268"/>
                </a:lnTo>
                <a:lnTo>
                  <a:pt x="370403" y="3649274"/>
                </a:lnTo>
                <a:lnTo>
                  <a:pt x="391128" y="3632481"/>
                </a:lnTo>
                <a:lnTo>
                  <a:pt x="450801" y="3624109"/>
                </a:lnTo>
                <a:lnTo>
                  <a:pt x="433814" y="3603724"/>
                </a:lnTo>
                <a:lnTo>
                  <a:pt x="480117" y="3587004"/>
                </a:lnTo>
                <a:lnTo>
                  <a:pt x="510572" y="3603724"/>
                </a:lnTo>
                <a:lnTo>
                  <a:pt x="532413" y="3567808"/>
                </a:lnTo>
                <a:lnTo>
                  <a:pt x="517853" y="3553418"/>
                </a:lnTo>
                <a:lnTo>
                  <a:pt x="529986" y="3518691"/>
                </a:lnTo>
                <a:lnTo>
                  <a:pt x="598178" y="3522282"/>
                </a:lnTo>
                <a:lnTo>
                  <a:pt x="632298" y="3546234"/>
                </a:lnTo>
                <a:lnTo>
                  <a:pt x="688405" y="3516312"/>
                </a:lnTo>
                <a:lnTo>
                  <a:pt x="700538" y="3541454"/>
                </a:lnTo>
                <a:lnTo>
                  <a:pt x="732208" y="3504348"/>
                </a:lnTo>
                <a:lnTo>
                  <a:pt x="794332" y="3584431"/>
                </a:lnTo>
                <a:lnTo>
                  <a:pt x="824764" y="3583242"/>
                </a:lnTo>
                <a:lnTo>
                  <a:pt x="817484" y="3611999"/>
                </a:lnTo>
                <a:lnTo>
                  <a:pt x="852817" y="3637140"/>
                </a:lnTo>
                <a:lnTo>
                  <a:pt x="902760" y="3625201"/>
                </a:lnTo>
                <a:lnTo>
                  <a:pt x="917320" y="3604816"/>
                </a:lnTo>
                <a:lnTo>
                  <a:pt x="938020" y="3608408"/>
                </a:lnTo>
                <a:lnTo>
                  <a:pt x="956294" y="3647988"/>
                </a:lnTo>
                <a:lnTo>
                  <a:pt x="990438" y="3621585"/>
                </a:lnTo>
                <a:lnTo>
                  <a:pt x="1014706" y="3629933"/>
                </a:lnTo>
                <a:lnTo>
                  <a:pt x="1035430" y="3670629"/>
                </a:lnTo>
                <a:lnTo>
                  <a:pt x="1073190" y="3682763"/>
                </a:lnTo>
                <a:lnTo>
                  <a:pt x="1068337" y="3668348"/>
                </a:lnTo>
                <a:lnTo>
                  <a:pt x="1095031" y="3651628"/>
                </a:lnTo>
                <a:lnTo>
                  <a:pt x="1096245" y="3676794"/>
                </a:lnTo>
                <a:lnTo>
                  <a:pt x="1171765" y="3697105"/>
                </a:lnTo>
                <a:lnTo>
                  <a:pt x="1191179" y="3754595"/>
                </a:lnTo>
                <a:lnTo>
                  <a:pt x="1214330" y="3765346"/>
                </a:lnTo>
                <a:lnTo>
                  <a:pt x="1254517" y="3719868"/>
                </a:lnTo>
                <a:lnTo>
                  <a:pt x="1341080" y="3729430"/>
                </a:lnTo>
                <a:lnTo>
                  <a:pt x="1360494" y="3774980"/>
                </a:lnTo>
                <a:lnTo>
                  <a:pt x="1416527" y="3737802"/>
                </a:lnTo>
                <a:lnTo>
                  <a:pt x="1399540" y="3730522"/>
                </a:lnTo>
                <a:lnTo>
                  <a:pt x="1417813" y="3691039"/>
                </a:lnTo>
                <a:lnTo>
                  <a:pt x="1449361" y="3661093"/>
                </a:lnTo>
                <a:lnTo>
                  <a:pt x="1443270" y="3649153"/>
                </a:lnTo>
                <a:lnTo>
                  <a:pt x="1457831" y="3590474"/>
                </a:lnTo>
                <a:lnTo>
                  <a:pt x="1500444" y="3602414"/>
                </a:lnTo>
                <a:lnTo>
                  <a:pt x="1504109" y="3579651"/>
                </a:lnTo>
                <a:lnTo>
                  <a:pt x="1500444" y="3572370"/>
                </a:lnTo>
                <a:lnTo>
                  <a:pt x="1488311" y="3538857"/>
                </a:lnTo>
                <a:lnTo>
                  <a:pt x="1509035" y="3541284"/>
                </a:lnTo>
                <a:lnTo>
                  <a:pt x="1517553" y="3501801"/>
                </a:lnTo>
                <a:lnTo>
                  <a:pt x="1549101" y="3482605"/>
                </a:lnTo>
                <a:lnTo>
                  <a:pt x="1568515" y="3517332"/>
                </a:lnTo>
                <a:lnTo>
                  <a:pt x="1598971" y="3512478"/>
                </a:lnTo>
                <a:lnTo>
                  <a:pt x="1597757" y="3495685"/>
                </a:lnTo>
                <a:lnTo>
                  <a:pt x="1651413" y="3489691"/>
                </a:lnTo>
                <a:lnTo>
                  <a:pt x="1652650" y="3489691"/>
                </a:lnTo>
                <a:lnTo>
                  <a:pt x="1667211" y="3508887"/>
                </a:lnTo>
                <a:lnTo>
                  <a:pt x="1696332" y="3476562"/>
                </a:lnTo>
                <a:lnTo>
                  <a:pt x="1686625" y="3454988"/>
                </a:lnTo>
                <a:lnTo>
                  <a:pt x="1756054" y="3420262"/>
                </a:lnTo>
                <a:lnTo>
                  <a:pt x="1768188" y="3392718"/>
                </a:lnTo>
                <a:lnTo>
                  <a:pt x="1797309" y="3403541"/>
                </a:lnTo>
                <a:lnTo>
                  <a:pt x="1775468" y="3429823"/>
                </a:lnTo>
                <a:lnTo>
                  <a:pt x="1798619" y="3462147"/>
                </a:lnTo>
                <a:lnTo>
                  <a:pt x="1805900" y="3471854"/>
                </a:lnTo>
                <a:lnTo>
                  <a:pt x="1779205" y="3477824"/>
                </a:lnTo>
                <a:lnTo>
                  <a:pt x="1786486" y="3514929"/>
                </a:lnTo>
                <a:lnTo>
                  <a:pt x="1770639" y="3537716"/>
                </a:lnTo>
                <a:lnTo>
                  <a:pt x="1798668" y="3576010"/>
                </a:lnTo>
                <a:lnTo>
                  <a:pt x="1834608" y="3542618"/>
                </a:lnTo>
                <a:lnTo>
                  <a:pt x="1893069" y="3580913"/>
                </a:lnTo>
                <a:lnTo>
                  <a:pt x="1971113" y="3565381"/>
                </a:lnTo>
                <a:lnTo>
                  <a:pt x="2011300" y="3620469"/>
                </a:lnTo>
                <a:lnTo>
                  <a:pt x="2004020" y="3651604"/>
                </a:lnTo>
                <a:lnTo>
                  <a:pt x="2030714" y="3680361"/>
                </a:lnTo>
                <a:lnTo>
                  <a:pt x="2016153" y="3715063"/>
                </a:lnTo>
                <a:lnTo>
                  <a:pt x="2044158" y="3722344"/>
                </a:lnTo>
                <a:lnTo>
                  <a:pt x="2046585" y="3723533"/>
                </a:lnTo>
                <a:lnTo>
                  <a:pt x="2099124" y="3669538"/>
                </a:lnTo>
                <a:lnTo>
                  <a:pt x="2082137" y="3650415"/>
                </a:lnTo>
                <a:lnTo>
                  <a:pt x="2184473" y="3625249"/>
                </a:lnTo>
                <a:lnTo>
                  <a:pt x="2213764" y="3559412"/>
                </a:lnTo>
                <a:lnTo>
                  <a:pt x="2295376" y="3521020"/>
                </a:lnTo>
                <a:lnTo>
                  <a:pt x="2239342" y="3507892"/>
                </a:lnTo>
                <a:lnTo>
                  <a:pt x="2239657" y="3456008"/>
                </a:lnTo>
                <a:lnTo>
                  <a:pt x="2212793" y="3437637"/>
                </a:lnTo>
                <a:lnTo>
                  <a:pt x="2156978" y="3368281"/>
                </a:lnTo>
                <a:lnTo>
                  <a:pt x="2097304" y="3311470"/>
                </a:lnTo>
                <a:lnTo>
                  <a:pt x="2089757" y="3281524"/>
                </a:lnTo>
                <a:lnTo>
                  <a:pt x="2088835" y="3256432"/>
                </a:lnTo>
                <a:lnTo>
                  <a:pt x="2068984" y="3247914"/>
                </a:lnTo>
                <a:lnTo>
                  <a:pt x="2080171" y="3225539"/>
                </a:lnTo>
                <a:lnTo>
                  <a:pt x="2058088" y="3220152"/>
                </a:lnTo>
                <a:lnTo>
                  <a:pt x="2053234" y="3194161"/>
                </a:lnTo>
                <a:lnTo>
                  <a:pt x="2036247" y="3182294"/>
                </a:lnTo>
                <a:lnTo>
                  <a:pt x="2039450" y="3131333"/>
                </a:lnTo>
                <a:lnTo>
                  <a:pt x="2049958" y="3132230"/>
                </a:lnTo>
                <a:lnTo>
                  <a:pt x="2057238" y="3043460"/>
                </a:lnTo>
                <a:lnTo>
                  <a:pt x="2193743" y="3045183"/>
                </a:lnTo>
                <a:lnTo>
                  <a:pt x="2202407" y="3073479"/>
                </a:lnTo>
                <a:lnTo>
                  <a:pt x="2239269" y="3081608"/>
                </a:lnTo>
                <a:lnTo>
                  <a:pt x="2241914" y="3160089"/>
                </a:lnTo>
                <a:lnTo>
                  <a:pt x="2272516" y="3177611"/>
                </a:lnTo>
                <a:lnTo>
                  <a:pt x="2311344" y="3145141"/>
                </a:lnTo>
                <a:lnTo>
                  <a:pt x="2330612" y="3143879"/>
                </a:lnTo>
                <a:lnTo>
                  <a:pt x="2338766" y="3161934"/>
                </a:lnTo>
                <a:lnTo>
                  <a:pt x="2391135" y="3182707"/>
                </a:lnTo>
                <a:lnTo>
                  <a:pt x="2442437" y="3194113"/>
                </a:lnTo>
                <a:lnTo>
                  <a:pt x="2376138" y="3132449"/>
                </a:lnTo>
                <a:lnTo>
                  <a:pt x="2429526" y="3123785"/>
                </a:lnTo>
                <a:lnTo>
                  <a:pt x="2408899" y="3092238"/>
                </a:lnTo>
                <a:lnTo>
                  <a:pt x="2429599" y="3069620"/>
                </a:lnTo>
                <a:lnTo>
                  <a:pt x="2416058" y="3044164"/>
                </a:lnTo>
                <a:lnTo>
                  <a:pt x="2421300" y="2962916"/>
                </a:lnTo>
                <a:lnTo>
                  <a:pt x="2412102" y="2928359"/>
                </a:lnTo>
                <a:lnTo>
                  <a:pt x="2379584" y="2868928"/>
                </a:lnTo>
                <a:lnTo>
                  <a:pt x="2393902" y="2856479"/>
                </a:lnTo>
                <a:lnTo>
                  <a:pt x="2414626" y="2870845"/>
                </a:lnTo>
                <a:lnTo>
                  <a:pt x="2418266" y="2848106"/>
                </a:lnTo>
                <a:lnTo>
                  <a:pt x="2469446" y="2858881"/>
                </a:lnTo>
                <a:lnTo>
                  <a:pt x="2484007" y="2826557"/>
                </a:lnTo>
                <a:lnTo>
                  <a:pt x="2505848" y="2816971"/>
                </a:lnTo>
                <a:lnTo>
                  <a:pt x="2514366" y="2824130"/>
                </a:lnTo>
                <a:lnTo>
                  <a:pt x="2515579" y="2819277"/>
                </a:lnTo>
                <a:lnTo>
                  <a:pt x="2522859" y="2828862"/>
                </a:lnTo>
                <a:lnTo>
                  <a:pt x="2552126" y="2798940"/>
                </a:lnTo>
                <a:lnTo>
                  <a:pt x="2544846" y="2778580"/>
                </a:lnTo>
                <a:lnTo>
                  <a:pt x="2588721" y="2759409"/>
                </a:lnTo>
                <a:lnTo>
                  <a:pt x="2606995" y="2763704"/>
                </a:lnTo>
                <a:lnTo>
                  <a:pt x="2610999" y="2741256"/>
                </a:lnTo>
                <a:lnTo>
                  <a:pt x="2620220" y="2742397"/>
                </a:lnTo>
                <a:lnTo>
                  <a:pt x="2619007" y="2752662"/>
                </a:lnTo>
                <a:lnTo>
                  <a:pt x="2611096" y="2752274"/>
                </a:lnTo>
                <a:lnTo>
                  <a:pt x="2609009" y="2763971"/>
                </a:lnTo>
                <a:lnTo>
                  <a:pt x="2637450" y="2771373"/>
                </a:lnTo>
                <a:lnTo>
                  <a:pt x="2653273" y="2731865"/>
                </a:lnTo>
                <a:lnTo>
                  <a:pt x="2666693" y="2747445"/>
                </a:lnTo>
                <a:lnTo>
                  <a:pt x="2672784" y="2739048"/>
                </a:lnTo>
                <a:lnTo>
                  <a:pt x="2677637" y="2711504"/>
                </a:lnTo>
                <a:lnTo>
                  <a:pt x="2709185" y="2713931"/>
                </a:lnTo>
                <a:lnTo>
                  <a:pt x="2710714" y="2686339"/>
                </a:lnTo>
                <a:lnTo>
                  <a:pt x="2728672" y="2712742"/>
                </a:lnTo>
                <a:lnTo>
                  <a:pt x="2744494" y="2692382"/>
                </a:lnTo>
                <a:lnTo>
                  <a:pt x="2751775" y="2704346"/>
                </a:lnTo>
                <a:lnTo>
                  <a:pt x="2761482" y="2697065"/>
                </a:lnTo>
                <a:lnTo>
                  <a:pt x="2751775" y="2670735"/>
                </a:lnTo>
                <a:lnTo>
                  <a:pt x="2737748" y="2647026"/>
                </a:lnTo>
                <a:lnTo>
                  <a:pt x="2691300" y="2700414"/>
                </a:lnTo>
                <a:lnTo>
                  <a:pt x="2659024" y="2690028"/>
                </a:lnTo>
                <a:lnTo>
                  <a:pt x="2676885" y="2660907"/>
                </a:lnTo>
                <a:lnTo>
                  <a:pt x="2681884" y="2675928"/>
                </a:lnTo>
                <a:lnTo>
                  <a:pt x="2687442" y="2657121"/>
                </a:lnTo>
                <a:lnTo>
                  <a:pt x="2702681" y="2641129"/>
                </a:lnTo>
                <a:lnTo>
                  <a:pt x="2723066" y="2654743"/>
                </a:lnTo>
                <a:lnTo>
                  <a:pt x="2727289" y="2634018"/>
                </a:lnTo>
                <a:lnTo>
                  <a:pt x="2721901" y="2620987"/>
                </a:lnTo>
                <a:lnTo>
                  <a:pt x="2701832" y="2561847"/>
                </a:lnTo>
                <a:lnTo>
                  <a:pt x="2703046" y="2473222"/>
                </a:lnTo>
                <a:lnTo>
                  <a:pt x="2723746" y="2438495"/>
                </a:lnTo>
                <a:lnTo>
                  <a:pt x="2726173" y="2426507"/>
                </a:lnTo>
                <a:lnTo>
                  <a:pt x="2717630" y="2425318"/>
                </a:lnTo>
                <a:lnTo>
                  <a:pt x="2711539" y="2439708"/>
                </a:lnTo>
                <a:lnTo>
                  <a:pt x="2708239" y="2439708"/>
                </a:lnTo>
                <a:lnTo>
                  <a:pt x="2705812" y="2427720"/>
                </a:lnTo>
                <a:lnTo>
                  <a:pt x="2710666" y="2416945"/>
                </a:lnTo>
                <a:lnTo>
                  <a:pt x="2719183" y="2421799"/>
                </a:lnTo>
                <a:lnTo>
                  <a:pt x="2718188" y="2424735"/>
                </a:lnTo>
                <a:lnTo>
                  <a:pt x="2722266" y="2415028"/>
                </a:lnTo>
                <a:lnTo>
                  <a:pt x="2735030" y="2383481"/>
                </a:lnTo>
                <a:lnTo>
                  <a:pt x="2713189" y="2381054"/>
                </a:lnTo>
                <a:lnTo>
                  <a:pt x="2693775" y="2400225"/>
                </a:lnTo>
                <a:lnTo>
                  <a:pt x="2686495" y="2384645"/>
                </a:lnTo>
                <a:lnTo>
                  <a:pt x="2686495" y="2399012"/>
                </a:lnTo>
                <a:lnTo>
                  <a:pt x="2675551" y="2388237"/>
                </a:lnTo>
                <a:lnTo>
                  <a:pt x="2673124" y="2370279"/>
                </a:lnTo>
                <a:lnTo>
                  <a:pt x="2668270" y="2361907"/>
                </a:lnTo>
                <a:lnTo>
                  <a:pt x="2679239" y="2355913"/>
                </a:lnTo>
                <a:lnTo>
                  <a:pt x="2659825" y="2354723"/>
                </a:lnTo>
                <a:lnTo>
                  <a:pt x="2669532" y="2333174"/>
                </a:lnTo>
                <a:lnTo>
                  <a:pt x="2665868" y="2324777"/>
                </a:lnTo>
                <a:lnTo>
                  <a:pt x="2691446" y="2303228"/>
                </a:lnTo>
                <a:lnTo>
                  <a:pt x="2698726" y="2305655"/>
                </a:lnTo>
                <a:lnTo>
                  <a:pt x="2714573" y="2300801"/>
                </a:lnTo>
                <a:lnTo>
                  <a:pt x="2715786" y="2317570"/>
                </a:lnTo>
                <a:lnTo>
                  <a:pt x="2712122" y="2324850"/>
                </a:lnTo>
                <a:lnTo>
                  <a:pt x="2716975" y="2332131"/>
                </a:lnTo>
                <a:lnTo>
                  <a:pt x="2736389" y="2328539"/>
                </a:lnTo>
                <a:lnTo>
                  <a:pt x="2743669" y="2304587"/>
                </a:lnTo>
                <a:lnTo>
                  <a:pt x="2753376" y="2294880"/>
                </a:lnTo>
                <a:lnTo>
                  <a:pt x="2744834" y="2286507"/>
                </a:lnTo>
                <a:lnTo>
                  <a:pt x="2716830" y="2286507"/>
                </a:lnTo>
                <a:lnTo>
                  <a:pt x="2708312" y="2268550"/>
                </a:lnTo>
                <a:lnTo>
                  <a:pt x="2711952" y="2250592"/>
                </a:lnTo>
                <a:lnTo>
                  <a:pt x="2697391" y="2242195"/>
                </a:lnTo>
                <a:lnTo>
                  <a:pt x="2707098" y="2212273"/>
                </a:lnTo>
                <a:lnTo>
                  <a:pt x="2699818" y="2206279"/>
                </a:lnTo>
                <a:lnTo>
                  <a:pt x="2713214" y="2188321"/>
                </a:lnTo>
                <a:lnTo>
                  <a:pt x="2685209" y="2170339"/>
                </a:lnTo>
                <a:lnTo>
                  <a:pt x="2676691" y="2181114"/>
                </a:lnTo>
                <a:lnTo>
                  <a:pt x="2660820" y="2163156"/>
                </a:lnTo>
                <a:lnTo>
                  <a:pt x="2672954" y="2153594"/>
                </a:lnTo>
                <a:lnTo>
                  <a:pt x="2677807" y="2160875"/>
                </a:lnTo>
                <a:lnTo>
                  <a:pt x="2687514" y="2153594"/>
                </a:lnTo>
                <a:lnTo>
                  <a:pt x="2671692" y="2130831"/>
                </a:lnTo>
                <a:lnTo>
                  <a:pt x="2680210" y="2123551"/>
                </a:lnTo>
                <a:lnTo>
                  <a:pt x="2687490" y="2129545"/>
                </a:lnTo>
                <a:lnTo>
                  <a:pt x="2693581" y="2124692"/>
                </a:lnTo>
                <a:lnTo>
                  <a:pt x="2689941" y="2119838"/>
                </a:lnTo>
                <a:lnTo>
                  <a:pt x="2696032" y="2114985"/>
                </a:lnTo>
                <a:lnTo>
                  <a:pt x="2739884" y="2131754"/>
                </a:lnTo>
                <a:lnTo>
                  <a:pt x="2753279" y="2120979"/>
                </a:lnTo>
                <a:lnTo>
                  <a:pt x="2775120" y="2129375"/>
                </a:lnTo>
                <a:lnTo>
                  <a:pt x="2745999" y="2156919"/>
                </a:lnTo>
                <a:lnTo>
                  <a:pt x="2752090" y="2183249"/>
                </a:lnTo>
                <a:lnTo>
                  <a:pt x="2736389" y="2185288"/>
                </a:lnTo>
                <a:lnTo>
                  <a:pt x="2742335" y="2203610"/>
                </a:lnTo>
                <a:lnTo>
                  <a:pt x="2726512" y="2204799"/>
                </a:lnTo>
                <a:lnTo>
                  <a:pt x="2728939" y="2231153"/>
                </a:lnTo>
                <a:lnTo>
                  <a:pt x="2739908" y="2232343"/>
                </a:lnTo>
                <a:lnTo>
                  <a:pt x="2752042" y="2277868"/>
                </a:lnTo>
                <a:lnTo>
                  <a:pt x="2771456" y="2285149"/>
                </a:lnTo>
                <a:lnTo>
                  <a:pt x="2794583" y="2270782"/>
                </a:lnTo>
                <a:lnTo>
                  <a:pt x="2825038" y="2270782"/>
                </a:lnTo>
                <a:lnTo>
                  <a:pt x="2867676" y="2240836"/>
                </a:lnTo>
                <a:lnTo>
                  <a:pt x="2898132" y="2219287"/>
                </a:lnTo>
                <a:lnTo>
                  <a:pt x="2907839" y="2218073"/>
                </a:lnTo>
                <a:lnTo>
                  <a:pt x="2889541" y="2148620"/>
                </a:lnTo>
                <a:lnTo>
                  <a:pt x="2906529" y="2142625"/>
                </a:lnTo>
                <a:lnTo>
                  <a:pt x="2915047" y="2142625"/>
                </a:lnTo>
                <a:lnTo>
                  <a:pt x="2910193" y="2122289"/>
                </a:lnTo>
                <a:lnTo>
                  <a:pt x="2947953" y="2112582"/>
                </a:lnTo>
                <a:lnTo>
                  <a:pt x="2955234" y="2118552"/>
                </a:lnTo>
                <a:lnTo>
                  <a:pt x="2956447" y="2130540"/>
                </a:lnTo>
                <a:lnTo>
                  <a:pt x="2940600" y="2129351"/>
                </a:lnTo>
                <a:lnTo>
                  <a:pt x="2940600" y="2144907"/>
                </a:lnTo>
                <a:lnTo>
                  <a:pt x="2947881" y="2149760"/>
                </a:lnTo>
                <a:lnTo>
                  <a:pt x="2945454" y="2160559"/>
                </a:lnTo>
                <a:lnTo>
                  <a:pt x="2941814" y="2161748"/>
                </a:lnTo>
                <a:lnTo>
                  <a:pt x="2935722" y="2165340"/>
                </a:lnTo>
                <a:lnTo>
                  <a:pt x="2936936" y="2204847"/>
                </a:lnTo>
                <a:lnTo>
                  <a:pt x="2929656" y="2214554"/>
                </a:lnTo>
                <a:lnTo>
                  <a:pt x="2933296" y="2213365"/>
                </a:lnTo>
                <a:lnTo>
                  <a:pt x="2962417" y="2210939"/>
                </a:lnTo>
                <a:lnTo>
                  <a:pt x="3044053" y="2242074"/>
                </a:lnTo>
                <a:lnTo>
                  <a:pt x="3076935" y="2242074"/>
                </a:lnTo>
                <a:lnTo>
                  <a:pt x="3107391" y="2245665"/>
                </a:lnTo>
                <a:lnTo>
                  <a:pt x="3197545" y="2324705"/>
                </a:lnTo>
                <a:lnTo>
                  <a:pt x="3270663" y="2390567"/>
                </a:lnTo>
                <a:lnTo>
                  <a:pt x="3278525" y="2450823"/>
                </a:lnTo>
                <a:lnTo>
                  <a:pt x="3280394" y="2493558"/>
                </a:lnTo>
                <a:lnTo>
                  <a:pt x="3279885" y="2564395"/>
                </a:lnTo>
                <a:lnTo>
                  <a:pt x="3332763" y="2552261"/>
                </a:lnTo>
                <a:lnTo>
                  <a:pt x="3336428" y="2573811"/>
                </a:lnTo>
                <a:lnTo>
                  <a:pt x="3332763" y="2573811"/>
                </a:lnTo>
                <a:lnTo>
                  <a:pt x="3308496" y="2579805"/>
                </a:lnTo>
                <a:lnTo>
                  <a:pt x="3314587" y="2608538"/>
                </a:lnTo>
                <a:lnTo>
                  <a:pt x="3363292" y="2604970"/>
                </a:lnTo>
                <a:lnTo>
                  <a:pt x="3371858" y="2592982"/>
                </a:lnTo>
                <a:lnTo>
                  <a:pt x="3408381" y="2612153"/>
                </a:lnTo>
                <a:lnTo>
                  <a:pt x="3405760" y="2623486"/>
                </a:lnTo>
                <a:lnTo>
                  <a:pt x="3419156" y="2624724"/>
                </a:lnTo>
                <a:lnTo>
                  <a:pt x="3421170" y="2633582"/>
                </a:lnTo>
                <a:lnTo>
                  <a:pt x="3434541" y="2633582"/>
                </a:lnTo>
                <a:lnTo>
                  <a:pt x="3426436" y="2638095"/>
                </a:lnTo>
                <a:lnTo>
                  <a:pt x="3431289" y="2646662"/>
                </a:lnTo>
                <a:lnTo>
                  <a:pt x="3404207" y="2644405"/>
                </a:lnTo>
                <a:lnTo>
                  <a:pt x="3423961" y="2661708"/>
                </a:lnTo>
                <a:lnTo>
                  <a:pt x="3403673" y="2668187"/>
                </a:lnTo>
                <a:lnTo>
                  <a:pt x="3423912" y="2679617"/>
                </a:lnTo>
                <a:lnTo>
                  <a:pt x="3424276" y="2720144"/>
                </a:lnTo>
                <a:lnTo>
                  <a:pt x="3370669" y="2710073"/>
                </a:lnTo>
                <a:lnTo>
                  <a:pt x="3369286" y="2699104"/>
                </a:lnTo>
                <a:lnTo>
                  <a:pt x="3365112" y="2687747"/>
                </a:lnTo>
                <a:lnTo>
                  <a:pt x="3382269" y="2662727"/>
                </a:lnTo>
                <a:lnTo>
                  <a:pt x="3372392" y="2668138"/>
                </a:lnTo>
                <a:lnTo>
                  <a:pt x="3367757" y="2654063"/>
                </a:lnTo>
                <a:lnTo>
                  <a:pt x="3360161" y="2656490"/>
                </a:lnTo>
                <a:lnTo>
                  <a:pt x="3355308" y="2644356"/>
                </a:lnTo>
                <a:lnTo>
                  <a:pt x="3335312" y="2645764"/>
                </a:lnTo>
                <a:lnTo>
                  <a:pt x="3315898" y="2667313"/>
                </a:lnTo>
                <a:lnTo>
                  <a:pt x="3297624" y="2651758"/>
                </a:lnTo>
                <a:lnTo>
                  <a:pt x="3291533" y="2656611"/>
                </a:lnTo>
                <a:lnTo>
                  <a:pt x="3307355" y="2672191"/>
                </a:lnTo>
                <a:lnTo>
                  <a:pt x="3300075" y="2678161"/>
                </a:lnTo>
                <a:lnTo>
                  <a:pt x="3306166" y="2683014"/>
                </a:lnTo>
                <a:lnTo>
                  <a:pt x="3300366" y="2711553"/>
                </a:lnTo>
                <a:lnTo>
                  <a:pt x="3266392" y="2685199"/>
                </a:lnTo>
                <a:lnTo>
                  <a:pt x="3274910" y="2716334"/>
                </a:lnTo>
                <a:lnTo>
                  <a:pt x="3277336" y="2754652"/>
                </a:lnTo>
                <a:lnTo>
                  <a:pt x="3267629" y="2764359"/>
                </a:lnTo>
                <a:lnTo>
                  <a:pt x="3235766" y="2803770"/>
                </a:lnTo>
                <a:lnTo>
                  <a:pt x="3219944" y="2819349"/>
                </a:lnTo>
                <a:lnTo>
                  <a:pt x="3180946" y="2857668"/>
                </a:lnTo>
                <a:lnTo>
                  <a:pt x="3093243" y="2919938"/>
                </a:lnTo>
                <a:lnTo>
                  <a:pt x="3064001" y="2929645"/>
                </a:lnTo>
                <a:lnTo>
                  <a:pt x="2979938" y="2919938"/>
                </a:lnTo>
                <a:lnTo>
                  <a:pt x="2990883" y="2947482"/>
                </a:lnTo>
                <a:lnTo>
                  <a:pt x="2971468" y="2955879"/>
                </a:lnTo>
                <a:lnTo>
                  <a:pt x="2959335" y="3036131"/>
                </a:lnTo>
                <a:lnTo>
                  <a:pt x="2966615" y="3039698"/>
                </a:lnTo>
                <a:lnTo>
                  <a:pt x="2981176" y="3056467"/>
                </a:lnTo>
                <a:lnTo>
                  <a:pt x="2987267" y="3081608"/>
                </a:lnTo>
                <a:lnTo>
                  <a:pt x="2965426" y="3093597"/>
                </a:lnTo>
                <a:lnTo>
                  <a:pt x="2952685" y="3102503"/>
                </a:lnTo>
                <a:lnTo>
                  <a:pt x="2938125" y="3132473"/>
                </a:lnTo>
                <a:lnTo>
                  <a:pt x="2920119" y="3133905"/>
                </a:lnTo>
                <a:lnTo>
                  <a:pt x="2924389" y="3162444"/>
                </a:lnTo>
                <a:lnTo>
                  <a:pt x="2896239" y="3179989"/>
                </a:lnTo>
                <a:lnTo>
                  <a:pt x="2902161" y="3214546"/>
                </a:lnTo>
                <a:lnTo>
                  <a:pt x="2857484" y="3203140"/>
                </a:lnTo>
                <a:lnTo>
                  <a:pt x="2850204" y="3180086"/>
                </a:lnTo>
                <a:lnTo>
                  <a:pt x="2863794" y="3157687"/>
                </a:lnTo>
                <a:lnTo>
                  <a:pt x="2818656" y="3141452"/>
                </a:lnTo>
                <a:lnTo>
                  <a:pt x="2811060" y="3106361"/>
                </a:lnTo>
                <a:lnTo>
                  <a:pt x="2782643" y="3120218"/>
                </a:lnTo>
                <a:lnTo>
                  <a:pt x="2754784" y="3155867"/>
                </a:lnTo>
                <a:lnTo>
                  <a:pt x="2735370" y="3143903"/>
                </a:lnTo>
                <a:lnTo>
                  <a:pt x="2731706" y="3183411"/>
                </a:lnTo>
                <a:lnTo>
                  <a:pt x="2732846" y="3205106"/>
                </a:lnTo>
                <a:lnTo>
                  <a:pt x="2779197" y="3208843"/>
                </a:lnTo>
                <a:lnTo>
                  <a:pt x="2791743" y="3215808"/>
                </a:lnTo>
                <a:lnTo>
                  <a:pt x="2793685" y="3236848"/>
                </a:lnTo>
                <a:lnTo>
                  <a:pt x="2829552" y="3241701"/>
                </a:lnTo>
                <a:lnTo>
                  <a:pt x="2846078" y="3341198"/>
                </a:lnTo>
                <a:lnTo>
                  <a:pt x="2832149" y="3328142"/>
                </a:lnTo>
                <a:lnTo>
                  <a:pt x="2821641" y="3340276"/>
                </a:lnTo>
                <a:lnTo>
                  <a:pt x="2815574" y="3331515"/>
                </a:lnTo>
                <a:lnTo>
                  <a:pt x="2816448" y="3321808"/>
                </a:lnTo>
                <a:lnTo>
                  <a:pt x="2806741" y="3329331"/>
                </a:lnTo>
                <a:lnTo>
                  <a:pt x="2797931" y="3328239"/>
                </a:lnTo>
                <a:lnTo>
                  <a:pt x="2778517" y="3352118"/>
                </a:lnTo>
                <a:lnTo>
                  <a:pt x="2798562" y="3368353"/>
                </a:lnTo>
                <a:lnTo>
                  <a:pt x="2776212" y="3378740"/>
                </a:lnTo>
                <a:lnTo>
                  <a:pt x="2773931" y="3392961"/>
                </a:lnTo>
                <a:lnTo>
                  <a:pt x="2753449" y="3406599"/>
                </a:lnTo>
                <a:lnTo>
                  <a:pt x="2777498" y="3433463"/>
                </a:lnTo>
                <a:lnTo>
                  <a:pt x="2781478" y="3446883"/>
                </a:lnTo>
                <a:lnTo>
                  <a:pt x="2775096" y="3457027"/>
                </a:lnTo>
                <a:lnTo>
                  <a:pt x="2761943" y="3455813"/>
                </a:lnTo>
                <a:lnTo>
                  <a:pt x="2753862" y="3463773"/>
                </a:lnTo>
                <a:lnTo>
                  <a:pt x="2729934" y="3451639"/>
                </a:lnTo>
                <a:lnTo>
                  <a:pt x="2732361" y="3464793"/>
                </a:lnTo>
                <a:lnTo>
                  <a:pt x="2730395" y="3480300"/>
                </a:lnTo>
                <a:lnTo>
                  <a:pt x="2748596" y="3479474"/>
                </a:lnTo>
                <a:lnTo>
                  <a:pt x="2765971" y="3502019"/>
                </a:lnTo>
                <a:lnTo>
                  <a:pt x="2757720" y="3506387"/>
                </a:lnTo>
                <a:lnTo>
                  <a:pt x="2743014" y="3604258"/>
                </a:lnTo>
                <a:lnTo>
                  <a:pt x="2677807" y="3631292"/>
                </a:lnTo>
                <a:lnTo>
                  <a:pt x="2536473" y="3622944"/>
                </a:lnTo>
                <a:lnTo>
                  <a:pt x="2543753" y="3589382"/>
                </a:lnTo>
                <a:lnTo>
                  <a:pt x="2452411" y="3636145"/>
                </a:lnTo>
                <a:lnTo>
                  <a:pt x="2463379" y="3773864"/>
                </a:lnTo>
                <a:lnTo>
                  <a:pt x="2423168" y="3783425"/>
                </a:lnTo>
                <a:lnTo>
                  <a:pt x="2426736" y="3806018"/>
                </a:lnTo>
                <a:lnTo>
                  <a:pt x="2371891" y="3809585"/>
                </a:lnTo>
                <a:lnTo>
                  <a:pt x="2373104" y="3821525"/>
                </a:lnTo>
                <a:lnTo>
                  <a:pt x="2320735" y="3827592"/>
                </a:lnTo>
                <a:lnTo>
                  <a:pt x="2319522" y="3898210"/>
                </a:lnTo>
                <a:lnTo>
                  <a:pt x="2345100" y="3893357"/>
                </a:lnTo>
                <a:lnTo>
                  <a:pt x="2370678" y="3904107"/>
                </a:lnTo>
                <a:lnTo>
                  <a:pt x="2374342" y="3925681"/>
                </a:lnTo>
                <a:lnTo>
                  <a:pt x="2399920" y="3920828"/>
                </a:lnTo>
                <a:lnTo>
                  <a:pt x="2388951" y="3962713"/>
                </a:lnTo>
                <a:lnTo>
                  <a:pt x="2400041" y="3997731"/>
                </a:lnTo>
                <a:lnTo>
                  <a:pt x="2351312" y="4010933"/>
                </a:lnTo>
                <a:lnTo>
                  <a:pt x="2373153" y="4038428"/>
                </a:lnTo>
                <a:lnTo>
                  <a:pt x="2370726" y="4061191"/>
                </a:lnTo>
                <a:lnTo>
                  <a:pt x="2391426" y="4081576"/>
                </a:lnTo>
                <a:lnTo>
                  <a:pt x="2400041" y="4077814"/>
                </a:lnTo>
                <a:lnTo>
                  <a:pt x="2440228" y="4134115"/>
                </a:lnTo>
                <a:lnTo>
                  <a:pt x="2417077" y="4153213"/>
                </a:lnTo>
                <a:lnTo>
                  <a:pt x="2468233" y="4203544"/>
                </a:lnTo>
                <a:lnTo>
                  <a:pt x="2464593" y="4217886"/>
                </a:lnTo>
                <a:lnTo>
                  <a:pt x="2447606" y="4211917"/>
                </a:lnTo>
                <a:lnTo>
                  <a:pt x="2461001" y="4235869"/>
                </a:lnTo>
                <a:lnTo>
                  <a:pt x="2465855" y="4259845"/>
                </a:lnTo>
                <a:lnTo>
                  <a:pt x="2493884" y="4290980"/>
                </a:lnTo>
                <a:lnTo>
                  <a:pt x="2474470" y="4317335"/>
                </a:lnTo>
                <a:lnTo>
                  <a:pt x="2459909" y="4350848"/>
                </a:lnTo>
                <a:lnTo>
                  <a:pt x="2468427" y="4361599"/>
                </a:lnTo>
                <a:lnTo>
                  <a:pt x="2458720" y="4380794"/>
                </a:lnTo>
                <a:lnTo>
                  <a:pt x="2468427" y="4387953"/>
                </a:lnTo>
                <a:lnTo>
                  <a:pt x="2457483" y="4409527"/>
                </a:lnTo>
                <a:lnTo>
                  <a:pt x="2502547" y="4445443"/>
                </a:lnTo>
                <a:lnTo>
                  <a:pt x="2526815" y="4441851"/>
                </a:lnTo>
                <a:lnTo>
                  <a:pt x="2542637" y="4459785"/>
                </a:lnTo>
                <a:lnTo>
                  <a:pt x="2566905" y="4444254"/>
                </a:lnTo>
                <a:lnTo>
                  <a:pt x="2591172" y="4455004"/>
                </a:lnTo>
                <a:lnTo>
                  <a:pt x="2571758" y="4480170"/>
                </a:lnTo>
                <a:lnTo>
                  <a:pt x="2616896" y="4498152"/>
                </a:lnTo>
                <a:lnTo>
                  <a:pt x="2618109" y="4467017"/>
                </a:lnTo>
                <a:lnTo>
                  <a:pt x="2619323" y="4449034"/>
                </a:lnTo>
                <a:lnTo>
                  <a:pt x="2648565" y="4474176"/>
                </a:lnTo>
                <a:lnTo>
                  <a:pt x="2660699" y="4455004"/>
                </a:lnTo>
                <a:lnTo>
                  <a:pt x="2687393" y="4481359"/>
                </a:lnTo>
                <a:lnTo>
                  <a:pt x="2691058" y="4447821"/>
                </a:lnTo>
                <a:lnTo>
                  <a:pt x="2709331" y="4444254"/>
                </a:lnTo>
                <a:lnTo>
                  <a:pt x="2715422" y="4476578"/>
                </a:lnTo>
                <a:lnTo>
                  <a:pt x="2734836" y="4464639"/>
                </a:lnTo>
                <a:lnTo>
                  <a:pt x="2760414" y="4472986"/>
                </a:lnTo>
                <a:lnTo>
                  <a:pt x="2796961" y="4463279"/>
                </a:lnTo>
                <a:lnTo>
                  <a:pt x="2799388" y="4476505"/>
                </a:lnTo>
                <a:lnTo>
                  <a:pt x="2809095" y="4474079"/>
                </a:lnTo>
                <a:lnTo>
                  <a:pt x="2828509" y="4514775"/>
                </a:lnTo>
                <a:lnTo>
                  <a:pt x="2846758" y="4508805"/>
                </a:lnTo>
                <a:lnTo>
                  <a:pt x="2865031" y="4539941"/>
                </a:lnTo>
                <a:lnTo>
                  <a:pt x="2857751" y="4567484"/>
                </a:lnTo>
                <a:lnTo>
                  <a:pt x="2879592" y="4575857"/>
                </a:lnTo>
                <a:lnTo>
                  <a:pt x="2874738" y="4590247"/>
                </a:lnTo>
                <a:lnTo>
                  <a:pt x="2917376" y="4595101"/>
                </a:lnTo>
                <a:lnTo>
                  <a:pt x="2932058" y="4638273"/>
                </a:lnTo>
                <a:lnTo>
                  <a:pt x="2925967" y="4653779"/>
                </a:lnTo>
                <a:lnTo>
                  <a:pt x="2919876" y="4665744"/>
                </a:lnTo>
                <a:lnTo>
                  <a:pt x="2921017" y="4686128"/>
                </a:lnTo>
                <a:lnTo>
                  <a:pt x="2943027" y="4698068"/>
                </a:lnTo>
                <a:lnTo>
                  <a:pt x="2949118" y="4666933"/>
                </a:lnTo>
                <a:lnTo>
                  <a:pt x="3017334" y="4679066"/>
                </a:lnTo>
                <a:lnTo>
                  <a:pt x="3085526" y="4730513"/>
                </a:lnTo>
                <a:lnTo>
                  <a:pt x="3101373" y="4714982"/>
                </a:lnTo>
                <a:lnTo>
                  <a:pt x="3130494" y="4717409"/>
                </a:lnTo>
                <a:lnTo>
                  <a:pt x="3184100" y="4662297"/>
                </a:lnTo>
                <a:lnTo>
                  <a:pt x="3175583" y="4650358"/>
                </a:lnTo>
                <a:lnTo>
                  <a:pt x="3179223" y="4616820"/>
                </a:lnTo>
                <a:lnTo>
                  <a:pt x="3199923" y="4614393"/>
                </a:lnTo>
                <a:lnTo>
                  <a:pt x="3202350" y="4582069"/>
                </a:lnTo>
                <a:lnTo>
                  <a:pt x="3187789" y="4582069"/>
                </a:lnTo>
                <a:lnTo>
                  <a:pt x="3186576" y="4543702"/>
                </a:lnTo>
                <a:lnTo>
                  <a:pt x="3205990" y="4532952"/>
                </a:lnTo>
                <a:lnTo>
                  <a:pt x="3186576" y="4498225"/>
                </a:lnTo>
                <a:lnTo>
                  <a:pt x="3163449" y="4486091"/>
                </a:lnTo>
                <a:lnTo>
                  <a:pt x="3299929" y="4463304"/>
                </a:lnTo>
                <a:lnTo>
                  <a:pt x="3357177" y="4445394"/>
                </a:lnTo>
                <a:lnTo>
                  <a:pt x="3388846" y="4444205"/>
                </a:lnTo>
                <a:lnTo>
                  <a:pt x="3415540" y="4464590"/>
                </a:lnTo>
                <a:lnTo>
                  <a:pt x="3438667" y="4469444"/>
                </a:lnTo>
                <a:lnTo>
                  <a:pt x="3439880" y="4486188"/>
                </a:lnTo>
                <a:lnTo>
                  <a:pt x="3456867" y="4499390"/>
                </a:lnTo>
                <a:lnTo>
                  <a:pt x="3444734" y="4566441"/>
                </a:lnTo>
                <a:lnTo>
                  <a:pt x="3489799" y="4592795"/>
                </a:lnTo>
                <a:lnTo>
                  <a:pt x="3486158" y="4603546"/>
                </a:lnTo>
                <a:lnTo>
                  <a:pt x="3520133" y="4631089"/>
                </a:lnTo>
                <a:lnTo>
                  <a:pt x="3524987" y="4692171"/>
                </a:lnTo>
                <a:lnTo>
                  <a:pt x="3501835" y="4689744"/>
                </a:lnTo>
                <a:lnTo>
                  <a:pt x="3505500" y="4712531"/>
                </a:lnTo>
                <a:lnTo>
                  <a:pt x="3564033" y="4749636"/>
                </a:lnTo>
                <a:lnTo>
                  <a:pt x="3612762" y="4732819"/>
                </a:lnTo>
                <a:lnTo>
                  <a:pt x="3638340" y="4801132"/>
                </a:lnTo>
                <a:lnTo>
                  <a:pt x="3676100" y="4771210"/>
                </a:lnTo>
                <a:lnTo>
                  <a:pt x="3728470" y="4773637"/>
                </a:lnTo>
                <a:lnTo>
                  <a:pt x="3734561" y="4809553"/>
                </a:lnTo>
                <a:lnTo>
                  <a:pt x="3780839" y="4844280"/>
                </a:lnTo>
                <a:lnTo>
                  <a:pt x="3821050" y="4809553"/>
                </a:lnTo>
                <a:lnTo>
                  <a:pt x="3861310" y="4869421"/>
                </a:lnTo>
                <a:lnTo>
                  <a:pt x="3895430" y="4856292"/>
                </a:lnTo>
                <a:lnTo>
                  <a:pt x="3903948" y="4863451"/>
                </a:lnTo>
                <a:lnTo>
                  <a:pt x="3942922" y="4896989"/>
                </a:lnTo>
                <a:lnTo>
                  <a:pt x="3980682" y="4865853"/>
                </a:lnTo>
                <a:lnTo>
                  <a:pt x="4030624" y="4865853"/>
                </a:lnTo>
                <a:lnTo>
                  <a:pt x="4048898" y="4907739"/>
                </a:lnTo>
                <a:lnTo>
                  <a:pt x="4092749" y="4996340"/>
                </a:lnTo>
                <a:lnTo>
                  <a:pt x="4019656" y="5044292"/>
                </a:lnTo>
                <a:lnTo>
                  <a:pt x="4022082" y="5086154"/>
                </a:lnTo>
                <a:lnTo>
                  <a:pt x="3997815" y="5073025"/>
                </a:lnTo>
                <a:lnTo>
                  <a:pt x="4016088" y="5110130"/>
                </a:lnTo>
                <a:lnTo>
                  <a:pt x="3975877" y="5093410"/>
                </a:lnTo>
                <a:lnTo>
                  <a:pt x="3927172" y="5128113"/>
                </a:lnTo>
                <a:lnTo>
                  <a:pt x="3960054" y="5185529"/>
                </a:lnTo>
                <a:lnTo>
                  <a:pt x="3943067" y="5256245"/>
                </a:lnTo>
                <a:lnTo>
                  <a:pt x="3982041" y="5277819"/>
                </a:lnTo>
                <a:lnTo>
                  <a:pt x="3994175" y="5308954"/>
                </a:lnTo>
                <a:lnTo>
                  <a:pt x="4018442" y="5311381"/>
                </a:lnTo>
                <a:lnTo>
                  <a:pt x="4034289" y="5336546"/>
                </a:lnTo>
                <a:lnTo>
                  <a:pt x="4041569" y="5349699"/>
                </a:lnTo>
                <a:lnTo>
                  <a:pt x="4017302" y="5365303"/>
                </a:lnTo>
                <a:lnTo>
                  <a:pt x="4058702" y="5403597"/>
                </a:lnTo>
                <a:lnTo>
                  <a:pt x="4111095" y="5402408"/>
                </a:lnTo>
                <a:lnTo>
                  <a:pt x="4084401" y="5514912"/>
                </a:lnTo>
                <a:lnTo>
                  <a:pt x="4097797" y="5617928"/>
                </a:lnTo>
                <a:lnTo>
                  <a:pt x="4235515" y="5656246"/>
                </a:lnTo>
                <a:lnTo>
                  <a:pt x="4251338" y="5687382"/>
                </a:lnTo>
                <a:lnTo>
                  <a:pt x="4273178" y="5698132"/>
                </a:lnTo>
                <a:lnTo>
                  <a:pt x="4336516" y="5668186"/>
                </a:lnTo>
                <a:lnTo>
                  <a:pt x="4343797" y="5631081"/>
                </a:lnTo>
                <a:lnTo>
                  <a:pt x="4323072" y="5626228"/>
                </a:lnTo>
                <a:lnTo>
                  <a:pt x="4331614" y="5501687"/>
                </a:lnTo>
                <a:lnTo>
                  <a:pt x="4413226" y="5472954"/>
                </a:lnTo>
                <a:lnTo>
                  <a:pt x="4407135" y="5447788"/>
                </a:lnTo>
                <a:lnTo>
                  <a:pt x="4461931" y="5450215"/>
                </a:lnTo>
                <a:lnTo>
                  <a:pt x="4481345" y="5408329"/>
                </a:lnTo>
                <a:lnTo>
                  <a:pt x="4525876" y="5459849"/>
                </a:lnTo>
                <a:lnTo>
                  <a:pt x="4529540" y="5417891"/>
                </a:lnTo>
                <a:lnTo>
                  <a:pt x="4530754" y="5411921"/>
                </a:lnTo>
                <a:lnTo>
                  <a:pt x="4613652" y="5377218"/>
                </a:lnTo>
                <a:lnTo>
                  <a:pt x="4600256" y="5308978"/>
                </a:lnTo>
                <a:lnTo>
                  <a:pt x="4572178" y="5311405"/>
                </a:lnTo>
                <a:lnTo>
                  <a:pt x="4540631" y="5313832"/>
                </a:lnTo>
                <a:lnTo>
                  <a:pt x="4494328" y="5272990"/>
                </a:lnTo>
                <a:lnTo>
                  <a:pt x="4439484" y="5281483"/>
                </a:lnTo>
                <a:lnTo>
                  <a:pt x="4427350" y="5198828"/>
                </a:lnTo>
                <a:lnTo>
                  <a:pt x="4449191" y="5186694"/>
                </a:lnTo>
                <a:lnTo>
                  <a:pt x="4439484" y="5150778"/>
                </a:lnTo>
                <a:lnTo>
                  <a:pt x="4457757" y="5125686"/>
                </a:lnTo>
                <a:lnTo>
                  <a:pt x="4506462" y="5117241"/>
                </a:lnTo>
                <a:lnTo>
                  <a:pt x="4499182" y="5090886"/>
                </a:lnTo>
                <a:lnTo>
                  <a:pt x="4443148" y="5105301"/>
                </a:lnTo>
                <a:lnTo>
                  <a:pt x="4437057" y="5062226"/>
                </a:lnTo>
                <a:lnTo>
                  <a:pt x="4484573" y="5040652"/>
                </a:lnTo>
                <a:lnTo>
                  <a:pt x="4463848" y="5009517"/>
                </a:lnTo>
                <a:lnTo>
                  <a:pt x="4488116" y="5001072"/>
                </a:lnTo>
                <a:lnTo>
                  <a:pt x="4479598" y="4977193"/>
                </a:lnTo>
                <a:lnTo>
                  <a:pt x="4473507" y="4953216"/>
                </a:lnTo>
                <a:lnTo>
                  <a:pt x="4505055" y="4917300"/>
                </a:lnTo>
                <a:lnTo>
                  <a:pt x="4519615" y="4945985"/>
                </a:lnTo>
                <a:lnTo>
                  <a:pt x="4615933" y="4902910"/>
                </a:lnTo>
                <a:lnTo>
                  <a:pt x="4628066" y="4950838"/>
                </a:lnTo>
                <a:lnTo>
                  <a:pt x="4652334" y="4971150"/>
                </a:lnTo>
                <a:lnTo>
                  <a:pt x="4694972" y="4894538"/>
                </a:lnTo>
                <a:lnTo>
                  <a:pt x="4776584" y="4900507"/>
                </a:lnTo>
                <a:lnTo>
                  <a:pt x="4799735" y="4874153"/>
                </a:lnTo>
                <a:lnTo>
                  <a:pt x="4828856" y="4913660"/>
                </a:lnTo>
                <a:lnTo>
                  <a:pt x="4839825" y="4880195"/>
                </a:lnTo>
                <a:lnTo>
                  <a:pt x="4864092" y="4885049"/>
                </a:lnTo>
                <a:lnTo>
                  <a:pt x="4875061" y="4846682"/>
                </a:lnTo>
                <a:lnTo>
                  <a:pt x="4908017" y="4893422"/>
                </a:lnTo>
                <a:lnTo>
                  <a:pt x="4968928" y="4887451"/>
                </a:lnTo>
                <a:lnTo>
                  <a:pt x="4995623" y="4811955"/>
                </a:lnTo>
                <a:lnTo>
                  <a:pt x="4962740" y="4792856"/>
                </a:lnTo>
                <a:lnTo>
                  <a:pt x="4976136" y="4777253"/>
                </a:lnTo>
                <a:lnTo>
                  <a:pt x="4967593" y="4738958"/>
                </a:lnTo>
                <a:lnTo>
                  <a:pt x="4977300" y="4699378"/>
                </a:lnTo>
                <a:lnTo>
                  <a:pt x="5049156" y="4689817"/>
                </a:lnTo>
                <a:lnTo>
                  <a:pt x="5051583" y="4709012"/>
                </a:lnTo>
                <a:lnTo>
                  <a:pt x="5098589" y="4723330"/>
                </a:lnTo>
                <a:lnTo>
                  <a:pt x="5086456" y="4700543"/>
                </a:lnTo>
                <a:lnTo>
                  <a:pt x="5140063" y="4658657"/>
                </a:lnTo>
                <a:lnTo>
                  <a:pt x="5068182" y="4649120"/>
                </a:lnTo>
                <a:lnTo>
                  <a:pt x="5090023" y="4629925"/>
                </a:lnTo>
                <a:lnTo>
                  <a:pt x="5086359" y="4608351"/>
                </a:lnTo>
                <a:lnTo>
                  <a:pt x="5121692" y="4588039"/>
                </a:lnTo>
                <a:lnTo>
                  <a:pt x="5114412" y="4575905"/>
                </a:lnTo>
                <a:lnTo>
                  <a:pt x="5137563" y="4529239"/>
                </a:lnTo>
                <a:lnTo>
                  <a:pt x="5155837" y="4493323"/>
                </a:lnTo>
                <a:lnTo>
                  <a:pt x="5187384" y="4469346"/>
                </a:lnTo>
                <a:lnTo>
                  <a:pt x="5154502" y="4430980"/>
                </a:lnTo>
                <a:lnTo>
                  <a:pt x="5232522" y="4361550"/>
                </a:lnTo>
                <a:lnTo>
                  <a:pt x="5231308" y="4281467"/>
                </a:lnTo>
                <a:lnTo>
                  <a:pt x="5306829" y="4202404"/>
                </a:lnTo>
                <a:lnTo>
                  <a:pt x="5312920" y="4171268"/>
                </a:lnTo>
                <a:lnTo>
                  <a:pt x="5411640" y="4171268"/>
                </a:lnTo>
                <a:lnTo>
                  <a:pt x="5417732" y="4156926"/>
                </a:lnTo>
                <a:lnTo>
                  <a:pt x="5397007" y="4120938"/>
                </a:lnTo>
                <a:lnTo>
                  <a:pt x="5427463" y="4140133"/>
                </a:lnTo>
                <a:lnTo>
                  <a:pt x="5432316" y="4069515"/>
                </a:lnTo>
                <a:lnTo>
                  <a:pt x="5446877" y="4071941"/>
                </a:lnTo>
                <a:lnTo>
                  <a:pt x="5485851" y="4075533"/>
                </a:lnTo>
                <a:lnTo>
                  <a:pt x="5511501" y="4116205"/>
                </a:lnTo>
                <a:lnTo>
                  <a:pt x="5610173" y="4113779"/>
                </a:lnTo>
                <a:lnTo>
                  <a:pt x="5605320" y="4059880"/>
                </a:lnTo>
                <a:lnTo>
                  <a:pt x="5665017" y="4112589"/>
                </a:lnTo>
                <a:lnTo>
                  <a:pt x="5731996" y="3886295"/>
                </a:lnTo>
                <a:lnTo>
                  <a:pt x="5698021" y="3880252"/>
                </a:lnTo>
                <a:lnTo>
                  <a:pt x="5684626" y="3857538"/>
                </a:lnTo>
                <a:lnTo>
                  <a:pt x="5672492" y="3834775"/>
                </a:lnTo>
                <a:lnTo>
                  <a:pt x="5603062" y="3885009"/>
                </a:lnTo>
                <a:lnTo>
                  <a:pt x="5561638" y="3885009"/>
                </a:lnTo>
                <a:lnTo>
                  <a:pt x="5648127" y="3725765"/>
                </a:lnTo>
                <a:lnTo>
                  <a:pt x="5650554" y="3722198"/>
                </a:lnTo>
                <a:lnTo>
                  <a:pt x="5833337" y="3676721"/>
                </a:lnTo>
                <a:lnTo>
                  <a:pt x="5888158" y="3693441"/>
                </a:lnTo>
                <a:lnTo>
                  <a:pt x="5962464" y="3608505"/>
                </a:lnTo>
                <a:lnTo>
                  <a:pt x="6085476" y="3565430"/>
                </a:lnTo>
                <a:lnTo>
                  <a:pt x="6115932" y="3475640"/>
                </a:lnTo>
                <a:lnTo>
                  <a:pt x="6142797" y="3462414"/>
                </a:lnTo>
                <a:lnTo>
                  <a:pt x="6141583" y="3459988"/>
                </a:lnTo>
                <a:lnTo>
                  <a:pt x="6108628" y="3421669"/>
                </a:lnTo>
                <a:lnTo>
                  <a:pt x="6142797" y="3395315"/>
                </a:lnTo>
                <a:lnTo>
                  <a:pt x="6111054" y="3287591"/>
                </a:lnTo>
                <a:lnTo>
                  <a:pt x="6073294" y="3245632"/>
                </a:lnTo>
                <a:lnTo>
                  <a:pt x="6084263" y="3153416"/>
                </a:lnTo>
                <a:lnTo>
                  <a:pt x="6133065" y="3161764"/>
                </a:lnTo>
                <a:lnTo>
                  <a:pt x="6135492" y="3076828"/>
                </a:lnTo>
                <a:lnTo>
                  <a:pt x="6135492" y="3075566"/>
                </a:lnTo>
                <a:lnTo>
                  <a:pt x="6106201" y="3064743"/>
                </a:lnTo>
                <a:lnTo>
                  <a:pt x="6098921" y="3018076"/>
                </a:lnTo>
                <a:lnTo>
                  <a:pt x="5960062" y="3024046"/>
                </a:lnTo>
                <a:lnTo>
                  <a:pt x="5955209" y="2900718"/>
                </a:lnTo>
                <a:lnTo>
                  <a:pt x="5966153" y="2904286"/>
                </a:lnTo>
                <a:lnTo>
                  <a:pt x="5989304" y="2912658"/>
                </a:lnTo>
                <a:lnTo>
                  <a:pt x="6003865" y="2856357"/>
                </a:lnTo>
                <a:lnTo>
                  <a:pt x="5950282" y="2791709"/>
                </a:lnTo>
                <a:lnTo>
                  <a:pt x="5963678" y="2748634"/>
                </a:lnTo>
                <a:lnTo>
                  <a:pt x="5917400" y="2686363"/>
                </a:lnTo>
                <a:lnTo>
                  <a:pt x="5894249" y="2683937"/>
                </a:lnTo>
                <a:lnTo>
                  <a:pt x="5843093" y="2608465"/>
                </a:lnTo>
                <a:lnTo>
                  <a:pt x="5818825" y="2615745"/>
                </a:lnTo>
                <a:lnTo>
                  <a:pt x="5757695" y="2527120"/>
                </a:lnTo>
                <a:lnTo>
                  <a:pt x="5789364" y="2443348"/>
                </a:lnTo>
                <a:lnTo>
                  <a:pt x="5763787" y="2373846"/>
                </a:lnTo>
                <a:lnTo>
                  <a:pt x="5666352" y="2365474"/>
                </a:lnTo>
                <a:lnTo>
                  <a:pt x="5644511" y="2389450"/>
                </a:lnTo>
                <a:lnTo>
                  <a:pt x="5643298" y="2357102"/>
                </a:lnTo>
                <a:lnTo>
                  <a:pt x="5573869" y="2355913"/>
                </a:lnTo>
                <a:lnTo>
                  <a:pt x="5549601" y="2415805"/>
                </a:lnTo>
                <a:lnTo>
                  <a:pt x="5530187" y="2418232"/>
                </a:lnTo>
                <a:lnTo>
                  <a:pt x="5535041" y="2468562"/>
                </a:lnTo>
                <a:lnTo>
                  <a:pt x="5488690" y="2473416"/>
                </a:lnTo>
                <a:lnTo>
                  <a:pt x="5457021" y="2436238"/>
                </a:lnTo>
                <a:lnTo>
                  <a:pt x="5401933" y="2464825"/>
                </a:lnTo>
                <a:lnTo>
                  <a:pt x="5314231" y="2468490"/>
                </a:lnTo>
                <a:lnTo>
                  <a:pt x="5315444" y="2561798"/>
                </a:lnTo>
                <a:lnTo>
                  <a:pt x="5274044" y="2561798"/>
                </a:lnTo>
                <a:lnTo>
                  <a:pt x="5252203" y="2555828"/>
                </a:lnTo>
                <a:lnTo>
                  <a:pt x="5254630" y="2497150"/>
                </a:lnTo>
                <a:lnTo>
                  <a:pt x="5199809" y="2498339"/>
                </a:lnTo>
                <a:lnTo>
                  <a:pt x="5208327" y="2481618"/>
                </a:lnTo>
                <a:lnTo>
                  <a:pt x="5126643" y="2511564"/>
                </a:lnTo>
                <a:lnTo>
                  <a:pt x="5121789" y="2512753"/>
                </a:lnTo>
                <a:lnTo>
                  <a:pt x="5077938" y="2504308"/>
                </a:lnTo>
                <a:lnTo>
                  <a:pt x="5074273" y="2438471"/>
                </a:lnTo>
                <a:lnTo>
                  <a:pt x="5035300" y="2373822"/>
                </a:lnTo>
                <a:lnTo>
                  <a:pt x="5093760" y="2322375"/>
                </a:lnTo>
                <a:lnTo>
                  <a:pt x="5079200" y="2310241"/>
                </a:lnTo>
                <a:lnTo>
                  <a:pt x="4997588" y="2361761"/>
                </a:lnTo>
                <a:lnTo>
                  <a:pt x="4814805" y="2341376"/>
                </a:lnTo>
                <a:lnTo>
                  <a:pt x="4723462" y="2214457"/>
                </a:lnTo>
                <a:lnTo>
                  <a:pt x="4759864" y="2162962"/>
                </a:lnTo>
                <a:lnTo>
                  <a:pt x="4751346" y="2148620"/>
                </a:lnTo>
                <a:lnTo>
                  <a:pt x="4733072" y="2189316"/>
                </a:lnTo>
                <a:lnTo>
                  <a:pt x="4697763" y="2171382"/>
                </a:lnTo>
                <a:lnTo>
                  <a:pt x="4697763" y="2149809"/>
                </a:lnTo>
                <a:lnTo>
                  <a:pt x="4745254" y="2142650"/>
                </a:lnTo>
                <a:lnTo>
                  <a:pt x="4700189" y="2125832"/>
                </a:lnTo>
                <a:lnTo>
                  <a:pt x="4618602" y="2165534"/>
                </a:lnTo>
                <a:lnTo>
                  <a:pt x="4555191" y="2135588"/>
                </a:lnTo>
                <a:lnTo>
                  <a:pt x="4485762" y="2203901"/>
                </a:lnTo>
                <a:lnTo>
                  <a:pt x="4455306" y="2153400"/>
                </a:lnTo>
                <a:lnTo>
                  <a:pt x="4352994" y="2064775"/>
                </a:lnTo>
                <a:lnTo>
                  <a:pt x="4314020" y="2050433"/>
                </a:lnTo>
                <a:lnTo>
                  <a:pt x="4237287" y="2064775"/>
                </a:lnTo>
                <a:lnTo>
                  <a:pt x="4198265" y="2075744"/>
                </a:lnTo>
                <a:lnTo>
                  <a:pt x="4164290" y="2024176"/>
                </a:lnTo>
                <a:lnTo>
                  <a:pt x="4221537" y="1991851"/>
                </a:lnTo>
                <a:lnTo>
                  <a:pt x="4217897" y="1989425"/>
                </a:lnTo>
                <a:lnTo>
                  <a:pt x="4183704" y="1975058"/>
                </a:lnTo>
                <a:lnTo>
                  <a:pt x="4186131" y="1906818"/>
                </a:lnTo>
                <a:lnTo>
                  <a:pt x="4138542" y="1892403"/>
                </a:lnTo>
                <a:lnTo>
                  <a:pt x="4125146" y="1856487"/>
                </a:lnTo>
                <a:lnTo>
                  <a:pt x="4113013" y="1817004"/>
                </a:lnTo>
                <a:lnTo>
                  <a:pt x="4116653" y="1777424"/>
                </a:lnTo>
                <a:lnTo>
                  <a:pt x="4094812" y="1759514"/>
                </a:lnTo>
                <a:lnTo>
                  <a:pt x="4102092" y="1700835"/>
                </a:lnTo>
                <a:lnTo>
                  <a:pt x="4072971" y="1646937"/>
                </a:lnTo>
                <a:lnTo>
                  <a:pt x="4108281" y="1575105"/>
                </a:lnTo>
                <a:lnTo>
                  <a:pt x="4024242" y="1595417"/>
                </a:lnTo>
                <a:lnTo>
                  <a:pt x="4005969" y="1549940"/>
                </a:lnTo>
                <a:lnTo>
                  <a:pt x="3966995" y="1510457"/>
                </a:lnTo>
                <a:lnTo>
                  <a:pt x="3970635" y="1484102"/>
                </a:lnTo>
                <a:lnTo>
                  <a:pt x="3951221" y="1463717"/>
                </a:lnTo>
                <a:lnTo>
                  <a:pt x="3974372" y="1439741"/>
                </a:lnTo>
                <a:lnTo>
                  <a:pt x="3969519" y="1434887"/>
                </a:lnTo>
                <a:lnTo>
                  <a:pt x="3990243" y="1414503"/>
                </a:lnTo>
                <a:lnTo>
                  <a:pt x="3999950" y="1364269"/>
                </a:lnTo>
                <a:lnTo>
                  <a:pt x="3967068" y="1347476"/>
                </a:lnTo>
                <a:lnTo>
                  <a:pt x="3988908" y="1266010"/>
                </a:lnTo>
                <a:lnTo>
                  <a:pt x="3964641" y="1240942"/>
                </a:lnTo>
                <a:lnTo>
                  <a:pt x="4018248" y="1231235"/>
                </a:lnTo>
                <a:lnTo>
                  <a:pt x="4008541" y="1192916"/>
                </a:lnTo>
                <a:lnTo>
                  <a:pt x="3930594" y="1179787"/>
                </a:lnTo>
                <a:lnTo>
                  <a:pt x="3968354" y="1098321"/>
                </a:lnTo>
                <a:lnTo>
                  <a:pt x="3951367" y="1055246"/>
                </a:lnTo>
                <a:lnTo>
                  <a:pt x="3881937" y="1064808"/>
                </a:lnTo>
                <a:lnTo>
                  <a:pt x="3886791" y="1012099"/>
                </a:lnTo>
                <a:lnTo>
                  <a:pt x="3831898" y="984555"/>
                </a:lnTo>
                <a:lnTo>
                  <a:pt x="3887640" y="936845"/>
                </a:lnTo>
                <a:lnTo>
                  <a:pt x="3829107" y="940413"/>
                </a:lnTo>
                <a:lnTo>
                  <a:pt x="3803529" y="914058"/>
                </a:lnTo>
                <a:lnTo>
                  <a:pt x="3818089" y="881734"/>
                </a:lnTo>
                <a:lnTo>
                  <a:pt x="3911908" y="813421"/>
                </a:lnTo>
                <a:lnTo>
                  <a:pt x="3907054" y="770346"/>
                </a:lnTo>
                <a:lnTo>
                  <a:pt x="3866867" y="746394"/>
                </a:lnTo>
                <a:lnTo>
                  <a:pt x="3888708" y="698538"/>
                </a:lnTo>
                <a:lnTo>
                  <a:pt x="3858252" y="678154"/>
                </a:lnTo>
                <a:lnTo>
                  <a:pt x="3839906" y="560772"/>
                </a:lnTo>
                <a:lnTo>
                  <a:pt x="3861892" y="511654"/>
                </a:lnTo>
                <a:lnTo>
                  <a:pt x="3835028" y="461420"/>
                </a:lnTo>
                <a:lnTo>
                  <a:pt x="3843546" y="417059"/>
                </a:lnTo>
                <a:lnTo>
                  <a:pt x="3766812" y="357191"/>
                </a:lnTo>
                <a:lnTo>
                  <a:pt x="3766812" y="419462"/>
                </a:lnTo>
                <a:lnTo>
                  <a:pt x="3722961" y="399150"/>
                </a:lnTo>
                <a:lnTo>
                  <a:pt x="3634045" y="399150"/>
                </a:lnTo>
                <a:lnTo>
                  <a:pt x="3604924" y="420651"/>
                </a:lnTo>
                <a:lnTo>
                  <a:pt x="3557408" y="418224"/>
                </a:lnTo>
                <a:lnTo>
                  <a:pt x="3550128" y="442200"/>
                </a:lnTo>
                <a:lnTo>
                  <a:pt x="3530568" y="439774"/>
                </a:lnTo>
                <a:lnTo>
                  <a:pt x="3534208" y="403882"/>
                </a:lnTo>
                <a:lnTo>
                  <a:pt x="3464779" y="403882"/>
                </a:lnTo>
                <a:lnTo>
                  <a:pt x="3447791" y="199088"/>
                </a:lnTo>
                <a:lnTo>
                  <a:pt x="3375911" y="152422"/>
                </a:lnTo>
                <a:lnTo>
                  <a:pt x="3335724" y="176301"/>
                </a:lnTo>
                <a:lnTo>
                  <a:pt x="3301604" y="112842"/>
                </a:lnTo>
                <a:lnTo>
                  <a:pt x="3270056" y="120122"/>
                </a:lnTo>
                <a:lnTo>
                  <a:pt x="3259111" y="102116"/>
                </a:lnTo>
                <a:lnTo>
                  <a:pt x="3226229" y="108085"/>
                </a:lnTo>
                <a:lnTo>
                  <a:pt x="3207737" y="61540"/>
                </a:lnTo>
                <a:lnTo>
                  <a:pt x="3168739" y="61540"/>
                </a:lnTo>
                <a:lnTo>
                  <a:pt x="3174830" y="23149"/>
                </a:lnTo>
                <a:close/>
              </a:path>
            </a:pathLst>
          </a:custGeom>
          <a:solidFill>
            <a:srgbClr val="D8D8D8">
              <a:alpha val="49803"/>
            </a:srgbClr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rgbClr val="CCF3D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6995" y="1"/>
            <a:ext cx="2952544" cy="1096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812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792505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59171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65575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99934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764586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553045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07616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9A79A-CA0A-4EB8-9DC8-13A74136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2AC61-BC8F-4AFE-AB9D-77F713B7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57C1B8-39AC-457B-AE00-D924231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FB7E6-A2EB-4887-BFBC-7410FEE7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95E5BA-B4D6-4A1C-87A5-332D499D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82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597563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071552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4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465871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776064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40246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1CA93-2E2B-433F-9AB5-7077D986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D17EAB-7BC9-4361-925C-14E31A13C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BE724-4D6A-458C-A284-CF8341DC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36179-5D2E-4AB4-93DA-B60CA176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C2BEF1-393C-49AF-9BD8-49457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2CB0C-C67C-401D-9C39-2E2DC5F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8DA09-3EF6-48D1-B0E4-570C97EAC5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5D027D-03BE-45CA-B0A6-2E2D6FDD6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43C88-499B-46CB-B0F7-6706A9F0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DA881D-27E4-4651-9182-988D1E2D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52F7DE-44FA-4767-BEE7-E5A674EA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714F6-FCA4-4D70-9FC2-9990326B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04921D-D056-45C6-A48F-B60745CA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96A6FC-7BCF-4543-B0D0-8B25E50D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C1E4C7-AFBD-49BF-8B7F-25C7E99FD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96E5EA-5479-4D1D-8B84-62EA98E16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E43E2A-766C-4EA1-BF2C-0436802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2F31C7-63CC-43EA-99EA-2C1B6917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64A817-43A1-46CF-9AD5-EBC561F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F5334-8438-4DE4-8EA8-EB367D6E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AD24B4-6C23-451B-AAFF-5BC7DFD9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7DECE8-4A9C-4F03-8069-C16BC0C1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EFD358-E11D-4468-B07E-8D316FB4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8EEC4A-F9E9-4713-BC30-F8BBFC57F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90686-0A11-406A-8C33-3CC8D960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F5706B-3274-422C-A2B9-608A0EEB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4793A-61CE-4B78-A6CF-5DDAC5CC8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A3518-A277-4781-BDE7-39E0A3720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54B3BC-E587-4807-96BB-4433184AF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88694C-A700-4134-966F-F814FC51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96E145-97ED-403E-AA3B-B029643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4B1DCE-3EE5-4ABF-9FA6-DD943E8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59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9F20D-9023-4085-99EA-E5496F1A9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327696-4945-4534-A577-FFCEA40A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DAF517-0328-457C-8D00-CB1B8F039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C1A4B3-ED8B-4D68-88E9-B955D450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689D11-8C88-4A4A-9885-3CDABC38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BD3A8A-0DC2-4797-9048-F0AB786B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1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3CE81-34AA-4DCF-994A-A725882D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CAAFC-6A91-4032-82EF-8ABB6FCEF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4E2B4-D5DE-4609-B7D3-206C7C7AB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7A11-A43B-41DE-B58D-98AD3E1F1587}" type="datetimeFigureOut">
              <a:rPr lang="ru-RU" smtClean="0"/>
              <a:t>25.12.2025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E7E23-4048-4FC8-8DF8-61AAF458A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6118F-BE90-4A3C-9984-59AE824B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3785203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bredova_on@mofoms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18026-C389-4F90-B0C7-22ADBCED5E45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54396-0418-4940-A1B7-3989CB38A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1396683"/>
            <a:ext cx="10853928" cy="2387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Georgia" panose="02040502050405020303" pitchFamily="18" charset="0"/>
              </a:rPr>
              <a:t>ПОРЯДОК ОПЛАТЫ МЕДИЦИНСКОЙ ПОМОЩИ В СИСТЕМЕ ОБЯЗАТЕЛЬНОГО МЕДИЦИНСКОГО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A960BE-9489-4C63-92ED-9144B0F9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504" y="5090636"/>
            <a:ext cx="9144000" cy="1767364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4000"/>
              </a:lnSpc>
            </a:pP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Начальник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                                                                              Финансово-экономического управления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Бредова Ольга Николаевна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ТЕРРИТОРИАЛЬНЫЙ ФОНД ОБЯЗАТЕЛЬНОГО</a:t>
            </a:r>
            <a:r>
              <a:rPr lang="en-US" sz="1800" dirty="0">
                <a:latin typeface="Georgia" panose="02040502050405020303" pitchFamily="18" charset="0"/>
              </a:rPr>
              <a:t>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МЕДИЦИНСКОГО СТРАХОВАНИЯ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МОСКОВСКОЙ ОБЛАСТИ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id="{F5BE421F-0C85-4762-8EEC-088906286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2450"/>
            <a:ext cx="12192000" cy="35204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66" tIns="47882" rIns="95766" bIns="47882" anchor="ctr"/>
          <a:lstStyle/>
          <a:p>
            <a:pPr algn="ctr" defTabSz="957094"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УСЛОВИЯХ ДНЕВНОГО СТАЦИОНАРА В 2025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3" y="713801"/>
            <a:ext cx="5705475" cy="101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Приложение 11a</a:t>
            </a: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4" y="2554641"/>
            <a:ext cx="5662243" cy="94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5.3.1 – 5.3.2, Приложения </a:t>
            </a:r>
            <a:r>
              <a:rPr lang="ru-RU" i="1" dirty="0">
                <a:solidFill>
                  <a:schemeClr val="tx1"/>
                </a:solidFill>
              </a:rPr>
              <a:t>11в, 11г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377230">
            <a:off x="5700280" y="1293005"/>
            <a:ext cx="906511" cy="1624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131384">
            <a:off x="5720225" y="2121492"/>
            <a:ext cx="886996" cy="14983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73894" y="5470211"/>
            <a:ext cx="579660" cy="15165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 дневного стационара на круглосуточный;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</p:spTree>
    <p:extLst>
      <p:ext uri="{BB962C8B-B14F-4D97-AF65-F5344CB8AC3E}">
        <p14:creationId xmlns:p14="http://schemas.microsoft.com/office/powerpoint/2010/main" val="4245421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76939" cy="335983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дневного стационара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01208" y="928424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00963" y="7376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8720" y="7552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56822" y="7436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33838" y="7608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84548" y="6795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6201" y="7251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70833" y="7291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52192" y="7349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618593" y="7320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52344" y="7616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4223" y="3303248"/>
            <a:ext cx="11720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«Операции на органе зрения (уровень 5)»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9340" y="380808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9340" y="42331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39340" y="4665166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39340" y="50716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60864" y="376290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17 622,00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359422" y="41611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59422" y="4593157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59420" y="5025205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57488" y="6372869"/>
            <a:ext cx="980084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</a:rPr>
              <a:t>1</a:t>
            </a:r>
            <a:r>
              <a:rPr lang="ru-RU" sz="1200" b="1" dirty="0">
                <a:solidFill>
                  <a:srgbClr val="C00000"/>
                </a:solidFill>
              </a:rPr>
              <a:t>7 622,00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018791" y="638483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789348" y="6391393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1,0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74413" y="6365957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66 488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897647" y="6384833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291621" y="7676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443107" y="763303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096197" y="7154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246404" y="714093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639340" y="124710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639340" y="16741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639340" y="21062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639340" y="25368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387969" y="1186072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4.1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412239" y="1660297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4.1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412239" y="2058063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затратоемкости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412240" y="2520394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570182" y="688744"/>
            <a:ext cx="672380" cy="43914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7527099" y="669179"/>
            <a:ext cx="718999" cy="45156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35300" y="637286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88432" y="63990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17164" y="641001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809032" y="632297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6921800" y="6348852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615371" y="5594130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1326997" y="55547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563634" y="6378507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275019" y="64081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617791" y="296908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1423467" y="29813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</p:spTree>
    <p:extLst>
      <p:ext uri="{BB962C8B-B14F-4D97-AF65-F5344CB8AC3E}">
        <p14:creationId xmlns:p14="http://schemas.microsoft.com/office/powerpoint/2010/main" val="4174601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8701" y="590600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606774" y="601252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53827" y="603670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60608" y="589296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33569" y="54125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25084" y="580866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09264" y="583979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605911" y="595958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17879" y="57067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3338" y="3406163"/>
            <a:ext cx="1190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ds19.058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«Лучевая терапия в сочетании с лекарственной терапией (уровень 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17 622,00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4,09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3271288" y="57642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4400079" y="607051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5322639" y="55659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2566721" y="60659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3430408" y="535677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5089255" y="524438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7449529" y="601193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7183175" y="592334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4,09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691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200" b="1" dirty="0">
                <a:solidFill>
                  <a:srgbClr val="C00000"/>
                </a:solidFill>
              </a:rPr>
              <a:t>17 622,00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685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01843" y="64463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5859140" y="6499693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1,078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11а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78,38%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7521109" y="6468228"/>
            <a:ext cx="971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76 480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304909" y="597525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30058" y="62752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932720" y="579592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929063" y="6491655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Calibri"/>
              </a:rPr>
              <a:t>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640448" y="649003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143338" y="310581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949014" y="311808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156965" y="6050178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868591" y="6010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08256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ПОРЯДОК ОСУЩЕСВЛЕНИЯ МЕЖУЧРЕЖДЕНЧЕСКИХ РАСЧЕТОВ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106017" y="618455"/>
            <a:ext cx="11940209" cy="57885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Пунктом 2.7 раздела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II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 Тарифного соглашения по базовой программе и пунктом 8 раздела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Тарифного соглашения по </a:t>
            </a:r>
            <a:r>
              <a:rPr lang="ru-RU" sz="1400" b="1" dirty="0" err="1">
                <a:solidFill>
                  <a:schemeClr val="tx2">
                    <a:lumMod val="50000"/>
                  </a:schemeClr>
                </a:solidFill>
              </a:rPr>
              <a:t>сверхбазовой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 программе установлен порядок осуществления страховыми медицинскими организациями межучережденческих расчетов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D8B1D3F-3BAB-4688-98EF-886485076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846872" y="3928959"/>
            <a:ext cx="888128" cy="877033"/>
          </a:xfrm>
          <a:prstGeom prst="rect">
            <a:avLst/>
          </a:prstGeom>
        </p:spPr>
      </p:pic>
      <p:pic>
        <p:nvPicPr>
          <p:cNvPr id="16" name="Picture 6" descr="Picture background">
            <a:extLst>
              <a:ext uri="{FF2B5EF4-FFF2-40B4-BE49-F238E27FC236}">
                <a16:creationId xmlns:a16="http://schemas.microsoft.com/office/drawing/2014/main" id="{E75C0204-0963-4026-A110-E8F234BCF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41" y="3830154"/>
            <a:ext cx="899652" cy="82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Picture background">
            <a:extLst>
              <a:ext uri="{FF2B5EF4-FFF2-40B4-BE49-F238E27FC236}">
                <a16:creationId xmlns:a16="http://schemas.microsoft.com/office/drawing/2014/main" id="{D04D8C5F-07E6-48D1-9216-DAD396C999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5" r="12388"/>
          <a:stretch/>
        </p:blipFill>
        <p:spPr bwMode="auto">
          <a:xfrm>
            <a:off x="5551391" y="3838201"/>
            <a:ext cx="1089218" cy="89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F019B77-1714-4597-8A25-04A48525612D}"/>
              </a:ext>
            </a:extLst>
          </p:cNvPr>
          <p:cNvSpPr/>
          <p:nvPr/>
        </p:nvSpPr>
        <p:spPr>
          <a:xfrm>
            <a:off x="106016" y="1314040"/>
            <a:ext cx="11940209" cy="67584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Тарифы на медицинские услуги, по которым осуществляются межучережденческие расчеты установлены приложением 6б к Тарифному соглашению по базовой программе (таблица 1 в части телемедицинских услуг и таблица 3) и приложением 8 к Тарифному соглашению по  </a:t>
            </a:r>
            <a:r>
              <a:rPr lang="ru-RU" sz="1400" b="1" dirty="0" err="1">
                <a:solidFill>
                  <a:schemeClr val="tx2">
                    <a:lumMod val="50000"/>
                  </a:schemeClr>
                </a:solidFill>
              </a:rPr>
              <a:t>сверхбазовой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 программе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0E0D4E8F-27A5-44BB-A0B3-43E3BC3A4711}"/>
              </a:ext>
            </a:extLst>
          </p:cNvPr>
          <p:cNvSpPr txBox="1"/>
          <p:nvPr/>
        </p:nvSpPr>
        <p:spPr bwMode="auto">
          <a:xfrm>
            <a:off x="262543" y="4742217"/>
            <a:ext cx="1069848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200" kern="0" dirty="0">
                <a:solidFill>
                  <a:prstClr val="black"/>
                </a:solidFill>
                <a:latin typeface="Times New Roman"/>
                <a:cs typeface="Times New Roman"/>
              </a:rPr>
              <a:t>медицинская организация</a:t>
            </a:r>
            <a:endParaRPr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C2C0D465-DD30-45A5-8CB4-4A0E0B9769B4}"/>
              </a:ext>
            </a:extLst>
          </p:cNvPr>
          <p:cNvSpPr txBox="1"/>
          <p:nvPr/>
        </p:nvSpPr>
        <p:spPr bwMode="auto">
          <a:xfrm>
            <a:off x="10576726" y="4975769"/>
            <a:ext cx="1490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200" kern="0" dirty="0">
                <a:solidFill>
                  <a:prstClr val="black"/>
                </a:solidFill>
                <a:latin typeface="Times New Roman"/>
                <a:cs typeface="Times New Roman"/>
              </a:rPr>
              <a:t>СМО</a:t>
            </a:r>
            <a:endParaRPr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B7398151-C20D-485A-8EDB-A4D2DC7FB7FD}"/>
              </a:ext>
            </a:extLst>
          </p:cNvPr>
          <p:cNvSpPr txBox="1"/>
          <p:nvPr/>
        </p:nvSpPr>
        <p:spPr bwMode="auto">
          <a:xfrm>
            <a:off x="2087604" y="4803771"/>
            <a:ext cx="2660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000" kern="0" dirty="0">
                <a:solidFill>
                  <a:prstClr val="black"/>
                </a:solidFill>
                <a:latin typeface="Times New Roman"/>
                <a:cs typeface="Times New Roman"/>
              </a:rPr>
              <a:t>МО сдает реестр счетов на оплату медицинской помощи</a:t>
            </a:r>
            <a:endParaRPr sz="1000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02CA31B8-1A5D-4ADD-AF2A-301F77930BC4}"/>
              </a:ext>
            </a:extLst>
          </p:cNvPr>
          <p:cNvSpPr/>
          <p:nvPr/>
        </p:nvSpPr>
        <p:spPr bwMode="auto">
          <a:xfrm>
            <a:off x="2302704" y="4232646"/>
            <a:ext cx="2231471" cy="254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11">
            <a:extLst>
              <a:ext uri="{FF2B5EF4-FFF2-40B4-BE49-F238E27FC236}">
                <a16:creationId xmlns:a16="http://schemas.microsoft.com/office/drawing/2014/main" id="{85633B02-1AEA-4061-AE57-A18279BC2059}"/>
              </a:ext>
            </a:extLst>
          </p:cNvPr>
          <p:cNvSpPr txBox="1"/>
          <p:nvPr/>
        </p:nvSpPr>
        <p:spPr bwMode="auto">
          <a:xfrm>
            <a:off x="7476109" y="4565059"/>
            <a:ext cx="2660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000" kern="0" dirty="0">
                <a:solidFill>
                  <a:prstClr val="black"/>
                </a:solidFill>
                <a:latin typeface="Times New Roman"/>
                <a:cs typeface="Times New Roman"/>
              </a:rPr>
              <a:t>ТФОМС после проведения МЭК передает реестры счетов в СМО</a:t>
            </a:r>
            <a:endParaRPr sz="1000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7" name="Стрелка: вправо 26">
            <a:extLst>
              <a:ext uri="{FF2B5EF4-FFF2-40B4-BE49-F238E27FC236}">
                <a16:creationId xmlns:a16="http://schemas.microsoft.com/office/drawing/2014/main" id="{95A4EE93-4C48-449A-8236-2779CE7E9452}"/>
              </a:ext>
            </a:extLst>
          </p:cNvPr>
          <p:cNvSpPr/>
          <p:nvPr/>
        </p:nvSpPr>
        <p:spPr bwMode="auto">
          <a:xfrm>
            <a:off x="7723640" y="4229831"/>
            <a:ext cx="2231471" cy="254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изогнутая вниз 27">
            <a:extLst>
              <a:ext uri="{FF2B5EF4-FFF2-40B4-BE49-F238E27FC236}">
                <a16:creationId xmlns:a16="http://schemas.microsoft.com/office/drawing/2014/main" id="{082005FF-F67F-487E-9F12-08C3E9F02531}"/>
              </a:ext>
            </a:extLst>
          </p:cNvPr>
          <p:cNvSpPr/>
          <p:nvPr/>
        </p:nvSpPr>
        <p:spPr bwMode="auto">
          <a:xfrm rot="10800000">
            <a:off x="919795" y="5379878"/>
            <a:ext cx="10312649" cy="8351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11">
            <a:extLst>
              <a:ext uri="{FF2B5EF4-FFF2-40B4-BE49-F238E27FC236}">
                <a16:creationId xmlns:a16="http://schemas.microsoft.com/office/drawing/2014/main" id="{A8729A7B-94D4-4517-B4DD-9C0DBF536996}"/>
              </a:ext>
            </a:extLst>
          </p:cNvPr>
          <p:cNvSpPr txBox="1"/>
          <p:nvPr/>
        </p:nvSpPr>
        <p:spPr bwMode="auto">
          <a:xfrm>
            <a:off x="2675056" y="6327016"/>
            <a:ext cx="6516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000" kern="0" dirty="0">
                <a:solidFill>
                  <a:prstClr val="black"/>
                </a:solidFill>
                <a:latin typeface="Times New Roman"/>
                <a:cs typeface="Times New Roman"/>
              </a:rPr>
              <a:t>СМО и ТФОМС МО осуществляет </a:t>
            </a:r>
            <a:r>
              <a:rPr lang="ru-RU" sz="1000" kern="0" dirty="0" err="1">
                <a:solidFill>
                  <a:prstClr val="black"/>
                </a:solidFill>
                <a:latin typeface="Times New Roman"/>
                <a:cs typeface="Times New Roman"/>
              </a:rPr>
              <a:t>межучрежденческие</a:t>
            </a:r>
            <a:r>
              <a:rPr lang="ru-RU" sz="1000" kern="0" dirty="0">
                <a:solidFill>
                  <a:prstClr val="black"/>
                </a:solidFill>
                <a:latin typeface="Times New Roman"/>
                <a:cs typeface="Times New Roman"/>
              </a:rPr>
              <a:t> расчеты </a:t>
            </a:r>
            <a:r>
              <a:rPr lang="ru-RU" sz="1000" b="1" kern="0" dirty="0">
                <a:solidFill>
                  <a:srgbClr val="C00000"/>
                </a:solidFill>
                <a:latin typeface="Times New Roman"/>
                <a:cs typeface="Times New Roman"/>
              </a:rPr>
              <a:t>за счет средств медицинской организации, выдавшей направление</a:t>
            </a:r>
            <a:endParaRPr sz="1000" b="1" kern="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83A829C-CB13-4E13-A365-472D64522855}"/>
              </a:ext>
            </a:extLst>
          </p:cNvPr>
          <p:cNvSpPr/>
          <p:nvPr/>
        </p:nvSpPr>
        <p:spPr>
          <a:xfrm>
            <a:off x="127162" y="2970182"/>
            <a:ext cx="11940209" cy="74265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Медицинская организация, оказывающая медицинскую помощь (или патолого-анатомическое вскрытие), в реестре счетов в поле «MCOD OUT» указывает код медицинской организации, </a:t>
            </a:r>
            <a:r>
              <a:rPr lang="ru-RU" sz="1400" b="1" dirty="0">
                <a:solidFill>
                  <a:srgbClr val="C00000"/>
                </a:solidFill>
              </a:rPr>
              <a:t>выдавшей направление (или запросившей телемедицинскую консультацию)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, номер и дату выдачи направления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786044EC-1138-4BB1-A88A-BE25F219EDA9}"/>
              </a:ext>
            </a:extLst>
          </p:cNvPr>
          <p:cNvSpPr/>
          <p:nvPr/>
        </p:nvSpPr>
        <p:spPr>
          <a:xfrm>
            <a:off x="125895" y="2155671"/>
            <a:ext cx="11940209" cy="65150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Кроме того, порядок отбора случаев для осуществления </a:t>
            </a:r>
            <a:r>
              <a:rPr lang="ru-RU" sz="1400" b="1" dirty="0" err="1">
                <a:solidFill>
                  <a:schemeClr val="tx2">
                    <a:lumMod val="50000"/>
                  </a:schemeClr>
                </a:solidFill>
              </a:rPr>
              <a:t>межучрежденческих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 расчетов описан в приложении 3 к ОТР-ИВ-8 (размещен на сайте ТФОМС МО в подразделе «Организационно-технологические регламенты» раздела «Страховым медицинским организациям»)</a:t>
            </a:r>
          </a:p>
        </p:txBody>
      </p:sp>
    </p:spTree>
    <p:extLst>
      <p:ext uri="{BB962C8B-B14F-4D97-AF65-F5344CB8AC3E}">
        <p14:creationId xmlns:p14="http://schemas.microsoft.com/office/powerpoint/2010/main" val="2819929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8"/>
          <p:cNvSpPr txBox="1">
            <a:spLocks noGrp="1"/>
          </p:cNvSpPr>
          <p:nvPr>
            <p:ph type="sldNum" idx="12"/>
          </p:nvPr>
        </p:nvSpPr>
        <p:spPr>
          <a:xfrm>
            <a:off x="11646340" y="6462745"/>
            <a:ext cx="424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7" tIns="121867" rIns="121867" bIns="121867" anchor="ctr" anchorCtr="0">
            <a:noAutofit/>
          </a:bodyPr>
          <a:lstStyle/>
          <a:p>
            <a:pPr defTabSz="1219170"/>
            <a:fld id="{00000000-1234-1234-1234-123412341234}" type="slidenum">
              <a:rPr lang="ru" kern="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pPr defTabSz="1219170"/>
              <a:t>14</a:t>
            </a:fld>
            <a:endParaRPr kern="0">
              <a:solidFill>
                <a:srgbClr val="B7B7B7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24" name="Google Shape;124;p28"/>
          <p:cNvSpPr txBox="1"/>
          <p:nvPr/>
        </p:nvSpPr>
        <p:spPr>
          <a:xfrm>
            <a:off x="225287" y="201597"/>
            <a:ext cx="11823044" cy="7469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b="1">
                <a:latin typeface="Georgia" panose="02040502050405020303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" sz="1600" dirty="0">
                <a:sym typeface="Montserrat ExtraBold"/>
              </a:rPr>
              <a:t>НОРМАТИВНО-ПРАВОВЫЕ АКТЫ РЕГЛАМЕНТИРУЮЩИЕ ОКАЗАНИЕ МЕДИЦИНСКОЙ ПОМОЩИ</a:t>
            </a:r>
            <a:endParaRPr sz="1600" dirty="0">
              <a:sym typeface="Montserrat ExtraBold"/>
            </a:endParaRPr>
          </a:p>
          <a:p>
            <a:r>
              <a:rPr lang="ru" sz="1600" dirty="0">
                <a:sym typeface="Montserrat ExtraBold"/>
              </a:rPr>
              <a:t>В РАМКАХ </a:t>
            </a:r>
            <a:r>
              <a:rPr lang="ru-RU" sz="1600" dirty="0">
                <a:sym typeface="Montserrat ExtraBold"/>
              </a:rPr>
              <a:t>СВЕРХБАЗОВОЙ </a:t>
            </a:r>
            <a:r>
              <a:rPr lang="ru" sz="1600" dirty="0">
                <a:sym typeface="Montserrat ExtraBold"/>
              </a:rPr>
              <a:t>ПРОГРАММЫ ОМС НА 2026 ГОД</a:t>
            </a:r>
            <a:endParaRPr sz="1600" dirty="0">
              <a:sym typeface="Montserrat ExtraBold"/>
            </a:endParaRPr>
          </a:p>
        </p:txBody>
      </p:sp>
      <p:sp>
        <p:nvSpPr>
          <p:cNvPr id="125" name="Google Shape;125;p28"/>
          <p:cNvSpPr/>
          <p:nvPr/>
        </p:nvSpPr>
        <p:spPr>
          <a:xfrm>
            <a:off x="736400" y="1092500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Закон Московской области «О бюджете Территориального фонда обязательного медицинского страхования Московской области на 2026 год и на плановый период 2027 и 2028 годов»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28"/>
          <p:cNvSpPr/>
          <p:nvPr/>
        </p:nvSpPr>
        <p:spPr>
          <a:xfrm>
            <a:off x="736400" y="1790096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E3E8EA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Государственная программа Московской области «Здравоохранение Подмосковья» на 2023-2027 годы с учетом предоставления МБТ на обеспечение сверхбазовой программы ОМС.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7" name="Google Shape;127;p28"/>
          <p:cNvSpPr/>
          <p:nvPr/>
        </p:nvSpPr>
        <p:spPr>
          <a:xfrm>
            <a:off x="736400" y="2487692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Московская областная программа государственных гарантий бесплатного оказания гражданам медицинской помощи на 2026 год и на плановый период 2027 и 2028 годов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p28"/>
          <p:cNvSpPr/>
          <p:nvPr/>
        </p:nvSpPr>
        <p:spPr>
          <a:xfrm>
            <a:off x="736400" y="3185288"/>
            <a:ext cx="10719200" cy="834800"/>
          </a:xfrm>
          <a:prstGeom prst="roundRect">
            <a:avLst>
              <a:gd name="adj" fmla="val 16667"/>
            </a:avLst>
          </a:prstGeom>
          <a:solidFill>
            <a:srgbClr val="E3E8EA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Постановление Правительства Московской области «Об утверждении Порядка предоставления межбюджетных трансфертов из бюджета Московской области бюджету Территориального фонда обязательного медицинского страхования Московской области и признании утратившими силу некоторых постановлений Правительства Московской области» от 20.05.2025 № 540-ПП</a:t>
            </a:r>
            <a:endParaRPr sz="1200" b="1" kern="0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28"/>
          <p:cNvSpPr/>
          <p:nvPr/>
        </p:nvSpPr>
        <p:spPr>
          <a:xfrm>
            <a:off x="736400" y="4146483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Соглашение между МЗ МО и ТФОМС МО о предоставлении межбюджетных трансфертов из бюджета Московской области бюджету Территориального фонда обязательного медицинского страхования Московской области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Google Shape;130;p28"/>
          <p:cNvSpPr/>
          <p:nvPr/>
        </p:nvSpPr>
        <p:spPr>
          <a:xfrm>
            <a:off x="736400" y="4844079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E3E8EA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Тарифное соглашение по реализации сверхбазовой программы обязательного медицинского страхования в рамках Московской областной программы обязательного медицинского страхования на 2026 год 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28"/>
          <p:cNvSpPr/>
          <p:nvPr/>
        </p:nvSpPr>
        <p:spPr>
          <a:xfrm>
            <a:off x="736400" y="5866795"/>
            <a:ext cx="10719200" cy="571200"/>
          </a:xfrm>
          <a:prstGeom prst="roundRect">
            <a:avLst>
              <a:gd name="adj" fmla="val 16667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indent="-380990" defTabSz="1219170">
              <a:buClr>
                <a:srgbClr val="000000"/>
              </a:buClr>
              <a:buSzPts val="900"/>
              <a:buFont typeface="Montserrat"/>
              <a:buChar char="●"/>
            </a:pPr>
            <a:r>
              <a:rPr lang="ru" sz="1200" b="1" ker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Договор на оказание и оплату медицинской помощи по обязательному медицинскому страхованию</a:t>
            </a:r>
            <a:endParaRPr sz="1200" b="1" kern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28"/>
          <p:cNvSpPr/>
          <p:nvPr/>
        </p:nvSpPr>
        <p:spPr>
          <a:xfrm>
            <a:off x="1394700" y="6332313"/>
            <a:ext cx="10356000" cy="4368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35999" algn="just" defTabSz="1219170">
              <a:buClr>
                <a:srgbClr val="000000"/>
              </a:buClr>
            </a:pPr>
            <a:r>
              <a:rPr lang="ru" sz="933" b="1" i="1" kern="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Трехсторонний договор, который заключается между ТФОМС МО, страховыми медицинскими организациями и медицинскими организациями. </a:t>
            </a:r>
            <a:endParaRPr sz="933" b="1" i="1" kern="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3" name="Google Shape;133;p28"/>
          <p:cNvSpPr/>
          <p:nvPr/>
        </p:nvSpPr>
        <p:spPr>
          <a:xfrm>
            <a:off x="1394700" y="5340857"/>
            <a:ext cx="10356000" cy="4368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35999" algn="just" defTabSz="1219170">
              <a:buClr>
                <a:srgbClr val="000000"/>
              </a:buClr>
            </a:pPr>
            <a:r>
              <a:rPr lang="ru" sz="933" b="1" i="1" kern="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Будет утверждено на заседании Комиссии по разработке Московской областной программы ОМС в конце декабря 2025 года и размещено на официальном (http://www.mofoms.ru) в подразделе «Нормативная база» раздела «Документы»</a:t>
            </a:r>
            <a:endParaRPr sz="933" b="1" i="1" kern="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34" name="Google Shape;134;p28"/>
          <p:cNvCxnSpPr>
            <a:stCxn id="130" idx="1"/>
            <a:endCxn id="133" idx="1"/>
          </p:cNvCxnSpPr>
          <p:nvPr/>
        </p:nvCxnSpPr>
        <p:spPr>
          <a:xfrm>
            <a:off x="736400" y="5129679"/>
            <a:ext cx="658400" cy="429600"/>
          </a:xfrm>
          <a:prstGeom prst="bentConnector3">
            <a:avLst>
              <a:gd name="adj1" fmla="val -48223"/>
            </a:avLst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35" name="Google Shape;135;p28"/>
          <p:cNvCxnSpPr>
            <a:stCxn id="131" idx="1"/>
            <a:endCxn id="132" idx="1"/>
          </p:cNvCxnSpPr>
          <p:nvPr/>
        </p:nvCxnSpPr>
        <p:spPr>
          <a:xfrm>
            <a:off x="736400" y="6152395"/>
            <a:ext cx="658400" cy="398400"/>
          </a:xfrm>
          <a:prstGeom prst="bentConnector3">
            <a:avLst>
              <a:gd name="adj1" fmla="val -48223"/>
            </a:avLst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2B72094-92AE-4BC3-9340-257BF4859A0E}"/>
              </a:ext>
            </a:extLst>
          </p:cNvPr>
          <p:cNvSpPr txBox="1"/>
          <p:nvPr/>
        </p:nvSpPr>
        <p:spPr>
          <a:xfrm>
            <a:off x="415960" y="4829065"/>
            <a:ext cx="11632371" cy="19523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>
            <a:spLocks noGrp="1"/>
          </p:cNvSpPr>
          <p:nvPr>
            <p:ph type="sldNum" idx="12"/>
          </p:nvPr>
        </p:nvSpPr>
        <p:spPr>
          <a:xfrm>
            <a:off x="11646340" y="6462745"/>
            <a:ext cx="424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7" tIns="121867" rIns="121867" bIns="121867" anchor="ctr" anchorCtr="0">
            <a:noAutofit/>
          </a:bodyPr>
          <a:lstStyle/>
          <a:p>
            <a:pPr defTabSz="1219170"/>
            <a:fld id="{00000000-1234-1234-1234-123412341234}" type="slidenum">
              <a:rPr lang="ru" kern="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pPr defTabSz="1219170"/>
              <a:t>15</a:t>
            </a:fld>
            <a:endParaRPr kern="0">
              <a:solidFill>
                <a:srgbClr val="B7B7B7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145000" y="321461"/>
            <a:ext cx="11903331" cy="4923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1600" b="1">
                <a:solidFill>
                  <a:schemeClr val="dk1"/>
                </a:solidFill>
                <a:latin typeface="Georgia" panose="02040502050405020303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" dirty="0">
                <a:sym typeface="Montserrat ExtraBold"/>
              </a:rPr>
              <a:t>ОПЛАТА МЕДИЦИНСКОЙ ПОМОЩИ </a:t>
            </a:r>
            <a:r>
              <a:rPr lang="ru-RU" dirty="0">
                <a:sym typeface="Montserrat ExtraBold"/>
              </a:rPr>
              <a:t>В РАМКАХ СВЕРХБАЗОВОЙ ПРОГРАММЫ ОМС</a:t>
            </a:r>
            <a:r>
              <a:rPr lang="ru" dirty="0">
                <a:sym typeface="Montserrat ExtraBold"/>
              </a:rPr>
              <a:t> </a:t>
            </a:r>
            <a:endParaRPr dirty="0">
              <a:sym typeface="Montserrat ExtraBold"/>
            </a:endParaRPr>
          </a:p>
        </p:txBody>
      </p:sp>
      <p:sp>
        <p:nvSpPr>
          <p:cNvPr id="175" name="Google Shape;175;p31"/>
          <p:cNvSpPr/>
          <p:nvPr/>
        </p:nvSpPr>
        <p:spPr>
          <a:xfrm>
            <a:off x="940933" y="973767"/>
            <a:ext cx="7411797" cy="4924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ru" sz="1333" kern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СПОСОБЫ ОПЛАТЫ МЕДИЦИНСКОЙ ПОМОЩИ В РАМКАХ РЕАЛИЗАЦИИ СВЕРХБАЗОВОЙ ПРОГРАММЫ ОМС:</a:t>
            </a:r>
            <a:endParaRPr sz="1333" kern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76" name="Google Shape;176;p31"/>
          <p:cNvSpPr/>
          <p:nvPr/>
        </p:nvSpPr>
        <p:spPr>
          <a:xfrm>
            <a:off x="1125157" y="1554833"/>
            <a:ext cx="7289001" cy="324000"/>
          </a:xfrm>
          <a:prstGeom prst="roundRect">
            <a:avLst>
              <a:gd name="adj" fmla="val 50000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ru" sz="1333" kern="0">
                <a:solidFill>
                  <a:srgbClr val="0B5394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 амбулаторных условиях:</a:t>
            </a:r>
            <a:endParaRPr sz="1333" kern="0">
              <a:solidFill>
                <a:srgbClr val="0B5394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77" name="Google Shape;177;p31"/>
          <p:cNvSpPr/>
          <p:nvPr/>
        </p:nvSpPr>
        <p:spPr>
          <a:xfrm>
            <a:off x="1125157" y="1921947"/>
            <a:ext cx="7289001" cy="4996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 cap="flat" cmpd="sng">
            <a:solidFill>
              <a:srgbClr val="666666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230394" indent="-191395" defTabSz="1219170">
              <a:buClr>
                <a:srgbClr val="0B5394"/>
              </a:buClr>
              <a:buSzPts val="900"/>
              <a:buFont typeface="Montserrat Medium"/>
              <a:buChar char="●"/>
            </a:pPr>
            <a:r>
              <a:rPr lang="ru" sz="1200" kern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за единицу объема медицинской помощи – за медицинскую услугу, за посещение, за обращение (законченный случай)</a:t>
            </a:r>
            <a:endParaRPr sz="1200" kern="0">
              <a:solidFill>
                <a:srgbClr val="0B5394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78" name="Google Shape;178;p31"/>
          <p:cNvSpPr/>
          <p:nvPr/>
        </p:nvSpPr>
        <p:spPr>
          <a:xfrm>
            <a:off x="1125157" y="2522624"/>
            <a:ext cx="7289001" cy="324000"/>
          </a:xfrm>
          <a:prstGeom prst="roundRect">
            <a:avLst>
              <a:gd name="adj" fmla="val 50000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ru" sz="1333" kern="0">
                <a:solidFill>
                  <a:srgbClr val="0B5394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 стационарных условиях:</a:t>
            </a:r>
            <a:endParaRPr sz="1333" kern="0">
              <a:solidFill>
                <a:srgbClr val="0B5394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79" name="Google Shape;179;p31"/>
          <p:cNvSpPr/>
          <p:nvPr/>
        </p:nvSpPr>
        <p:spPr>
          <a:xfrm>
            <a:off x="1125157" y="2881007"/>
            <a:ext cx="7289001" cy="4996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 cap="flat" cmpd="sng">
            <a:solidFill>
              <a:srgbClr val="666666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230394" indent="-191395" defTabSz="1219170">
              <a:buClr>
                <a:srgbClr val="0B5394"/>
              </a:buClr>
              <a:buSzPts val="900"/>
              <a:buFont typeface="Montserrat Medium"/>
              <a:buChar char="●"/>
            </a:pPr>
            <a:r>
              <a:rPr lang="ru" sz="1200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за случай госпитализации (законченный случай лечения) по поводу заболевания, включенного в соответствующую группу заболеваний</a:t>
            </a:r>
            <a:endParaRPr sz="1200" kern="0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0" name="Google Shape;180;p31"/>
          <p:cNvSpPr/>
          <p:nvPr/>
        </p:nvSpPr>
        <p:spPr>
          <a:xfrm>
            <a:off x="1125157" y="3481684"/>
            <a:ext cx="7289001" cy="324000"/>
          </a:xfrm>
          <a:prstGeom prst="roundRect">
            <a:avLst>
              <a:gd name="adj" fmla="val 50000"/>
            </a:avLst>
          </a:prstGeom>
          <a:solidFill>
            <a:srgbClr val="F2F7FB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ru" sz="1333" kern="0">
                <a:solidFill>
                  <a:srgbClr val="0B5394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В условиях дневного стационара:</a:t>
            </a:r>
            <a:endParaRPr sz="1333" kern="0">
              <a:solidFill>
                <a:srgbClr val="0B5394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81" name="Google Shape;181;p31"/>
          <p:cNvSpPr/>
          <p:nvPr/>
        </p:nvSpPr>
        <p:spPr>
          <a:xfrm>
            <a:off x="1125157" y="3840067"/>
            <a:ext cx="7289001" cy="4996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 cap="flat" cmpd="sng">
            <a:solidFill>
              <a:srgbClr val="666666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230394" indent="-191395" defTabSz="1219170">
              <a:buClr>
                <a:srgbClr val="0B5394"/>
              </a:buClr>
              <a:buSzPts val="900"/>
              <a:buFont typeface="Montserrat Medium"/>
              <a:buChar char="●"/>
            </a:pPr>
            <a:r>
              <a:rPr lang="ru" sz="1200" kern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за случай (законченный случай лечения) заболевания, включенного в соответствующую группу заболеваний</a:t>
            </a:r>
            <a:endParaRPr sz="1200" kern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cxnSp>
        <p:nvCxnSpPr>
          <p:cNvPr id="182" name="Google Shape;182;p31"/>
          <p:cNvCxnSpPr>
            <a:cxnSpLocks/>
            <a:stCxn id="175" idx="1"/>
            <a:endCxn id="176" idx="1"/>
          </p:cNvCxnSpPr>
          <p:nvPr/>
        </p:nvCxnSpPr>
        <p:spPr>
          <a:xfrm rot="10800000" flipH="1" flipV="1">
            <a:off x="940933" y="1219967"/>
            <a:ext cx="184224" cy="496866"/>
          </a:xfrm>
          <a:prstGeom prst="bentConnector3">
            <a:avLst>
              <a:gd name="adj1" fmla="val -124088"/>
            </a:avLst>
          </a:prstGeom>
          <a:noFill/>
          <a:ln w="9525" cap="flat" cmpd="sng">
            <a:solidFill>
              <a:srgbClr val="0B5394"/>
            </a:solidFill>
            <a:prstDash val="dot"/>
            <a:round/>
            <a:headEnd type="none" w="med" len="med"/>
            <a:tailEnd type="oval" w="med" len="med"/>
          </a:ln>
        </p:spPr>
      </p:cxnSp>
      <p:cxnSp>
        <p:nvCxnSpPr>
          <p:cNvPr id="183" name="Google Shape;183;p31"/>
          <p:cNvCxnSpPr>
            <a:cxnSpLocks/>
            <a:stCxn id="175" idx="1"/>
            <a:endCxn id="178" idx="1"/>
          </p:cNvCxnSpPr>
          <p:nvPr/>
        </p:nvCxnSpPr>
        <p:spPr>
          <a:xfrm rot="10800000" flipH="1" flipV="1">
            <a:off x="940933" y="1219966"/>
            <a:ext cx="184224" cy="1464657"/>
          </a:xfrm>
          <a:prstGeom prst="bentConnector3">
            <a:avLst>
              <a:gd name="adj1" fmla="val -124088"/>
            </a:avLst>
          </a:prstGeom>
          <a:noFill/>
          <a:ln w="9525" cap="flat" cmpd="sng">
            <a:solidFill>
              <a:srgbClr val="0B5394"/>
            </a:solidFill>
            <a:prstDash val="dot"/>
            <a:round/>
            <a:headEnd type="none" w="med" len="med"/>
            <a:tailEnd type="oval" w="med" len="med"/>
          </a:ln>
        </p:spPr>
      </p:cxnSp>
      <p:cxnSp>
        <p:nvCxnSpPr>
          <p:cNvPr id="184" name="Google Shape;184;p31"/>
          <p:cNvCxnSpPr>
            <a:cxnSpLocks/>
            <a:stCxn id="175" idx="1"/>
            <a:endCxn id="180" idx="1"/>
          </p:cNvCxnSpPr>
          <p:nvPr/>
        </p:nvCxnSpPr>
        <p:spPr>
          <a:xfrm rot="10800000" flipH="1" flipV="1">
            <a:off x="940933" y="1219966"/>
            <a:ext cx="184224" cy="2423717"/>
          </a:xfrm>
          <a:prstGeom prst="bentConnector3">
            <a:avLst>
              <a:gd name="adj1" fmla="val -124088"/>
            </a:avLst>
          </a:prstGeom>
          <a:noFill/>
          <a:ln w="9525" cap="flat" cmpd="sng">
            <a:solidFill>
              <a:srgbClr val="0B5394"/>
            </a:solidFill>
            <a:prstDash val="dot"/>
            <a:round/>
            <a:headEnd type="none" w="med" len="med"/>
            <a:tailEnd type="oval" w="med" len="med"/>
          </a:ln>
        </p:spPr>
      </p:cxnSp>
      <p:sp>
        <p:nvSpPr>
          <p:cNvPr id="185" name="Google Shape;185;p31"/>
          <p:cNvSpPr/>
          <p:nvPr/>
        </p:nvSpPr>
        <p:spPr>
          <a:xfrm>
            <a:off x="-867" y="4799967"/>
            <a:ext cx="12192000" cy="2058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b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b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b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Ti кд/пд – тариф койко-дня/пациенто-дня; </a:t>
            </a:r>
            <a:endParaRPr sz="1067" kern="0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219170">
              <a:buClr>
                <a:srgbClr val="000000"/>
              </a:buClr>
            </a:pPr>
            <a: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 – фактическая длительность лечения;</a:t>
            </a:r>
            <a:endParaRPr sz="1067" kern="0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219170">
              <a:buClr>
                <a:srgbClr val="000000"/>
              </a:buClr>
            </a:pPr>
            <a:r>
              <a:rPr lang="ru" sz="1067" kern="0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Ti – тариф за законченный случай лечения по соответствующему профилю.</a:t>
            </a:r>
            <a:endParaRPr sz="1067" kern="0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219170">
              <a:buClr>
                <a:srgbClr val="000000"/>
              </a:buClr>
            </a:pPr>
            <a:endParaRPr sz="1067" kern="0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171445" indent="-150279" defTabSz="1219170">
              <a:buClr>
                <a:srgbClr val="0B5394"/>
              </a:buClr>
              <a:buSzPts val="800"/>
              <a:buFont typeface="Montserrat"/>
              <a:buChar char="✔"/>
            </a:pPr>
            <a:r>
              <a:rPr lang="ru" sz="1067" b="1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Случаи длительной госпитализации более 30 дней принимаются к оплате ежемесячно.</a:t>
            </a:r>
            <a:endParaRPr sz="1067" b="1" kern="0" dirty="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71445" indent="-150279" defTabSz="1219170">
              <a:buClr>
                <a:srgbClr val="0B5394"/>
              </a:buClr>
              <a:buSzPts val="800"/>
              <a:buFont typeface="Montserrat"/>
              <a:buChar char="✔"/>
            </a:pPr>
            <a:r>
              <a:rPr lang="ru" sz="1067" b="1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При этом в поле реестра счетов REZ_GOSP указывается результат 109/209 «Лечение продолжено» для оплаты в отчетном месяце за законченный случай госпитализации. </a:t>
            </a:r>
            <a:endParaRPr sz="1067" b="1" kern="0" dirty="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71445" indent="-150279" defTabSz="1219170">
              <a:buClr>
                <a:srgbClr val="0B5394"/>
              </a:buClr>
              <a:buSzPts val="800"/>
              <a:buFont typeface="Montserrat"/>
              <a:buChar char="✔"/>
            </a:pPr>
            <a:r>
              <a:rPr lang="ru" sz="1067" b="1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При окончательной выписке пациента в поле реестра счетов REZ_GOSP указывается результат 101/201 «Выписан».</a:t>
            </a:r>
            <a:endParaRPr sz="1067" b="1" kern="0" dirty="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6" name="Google Shape;186;p31"/>
          <p:cNvSpPr/>
          <p:nvPr/>
        </p:nvSpPr>
        <p:spPr>
          <a:xfrm>
            <a:off x="4708133" y="5225710"/>
            <a:ext cx="2842400" cy="359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ru" sz="1333" b="1" kern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Ti = Tiкд/пд* D, где</a:t>
            </a:r>
            <a:endParaRPr sz="1333" b="1" kern="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7" name="Google Shape;187;p31"/>
          <p:cNvSpPr/>
          <p:nvPr/>
        </p:nvSpPr>
        <p:spPr>
          <a:xfrm>
            <a:off x="169140" y="4616901"/>
            <a:ext cx="11902000" cy="4924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Стоимость законченного случая лечения в условиях круглосуточного и (или) дневного стационаров определяется </a:t>
            </a:r>
            <a:br>
              <a:rPr lang="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по следующей формуле:</a:t>
            </a:r>
            <a:endParaRPr sz="1333" kern="0"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1" name="Google Shape;175;p31">
            <a:extLst>
              <a:ext uri="{FF2B5EF4-FFF2-40B4-BE49-F238E27FC236}">
                <a16:creationId xmlns:a16="http://schemas.microsoft.com/office/drawing/2014/main" id="{D91635D4-9A1F-44DF-9618-3A0394E6C180}"/>
              </a:ext>
            </a:extLst>
          </p:cNvPr>
          <p:cNvSpPr/>
          <p:nvPr/>
        </p:nvSpPr>
        <p:spPr>
          <a:xfrm>
            <a:off x="8657439" y="1898461"/>
            <a:ext cx="3524015" cy="4924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ru-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Приложение 7 к Тарифному соглашению по СБ</a:t>
            </a:r>
            <a:endParaRPr sz="1333" kern="0"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2" name="Google Shape;175;p31">
            <a:extLst>
              <a:ext uri="{FF2B5EF4-FFF2-40B4-BE49-F238E27FC236}">
                <a16:creationId xmlns:a16="http://schemas.microsoft.com/office/drawing/2014/main" id="{3B1050D1-7E87-4EF0-8303-2327329CB5A1}"/>
              </a:ext>
            </a:extLst>
          </p:cNvPr>
          <p:cNvSpPr/>
          <p:nvPr/>
        </p:nvSpPr>
        <p:spPr>
          <a:xfrm>
            <a:off x="8667985" y="2896939"/>
            <a:ext cx="3524015" cy="4924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ru-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Приложение 7 к Тарифному соглашению по СБ</a:t>
            </a:r>
            <a:endParaRPr sz="1333" kern="0"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3" name="Google Shape;175;p31">
            <a:extLst>
              <a:ext uri="{FF2B5EF4-FFF2-40B4-BE49-F238E27FC236}">
                <a16:creationId xmlns:a16="http://schemas.microsoft.com/office/drawing/2014/main" id="{61441634-B9AF-4357-B9AB-AB4AA3F3311A}"/>
              </a:ext>
            </a:extLst>
          </p:cNvPr>
          <p:cNvSpPr/>
          <p:nvPr/>
        </p:nvSpPr>
        <p:spPr>
          <a:xfrm>
            <a:off x="8657438" y="3909902"/>
            <a:ext cx="3524015" cy="4924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ru-RU" sz="1333" kern="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Приложение 7 к Тарифному соглашению по СБ</a:t>
            </a:r>
            <a:endParaRPr sz="1333" kern="0"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42BF723-A0A2-4B8D-AAAE-6BC9EA8B6538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A14F6-8B0A-43BB-A473-119BEC333D4F}"/>
              </a:ext>
            </a:extLst>
          </p:cNvPr>
          <p:cNvSpPr txBox="1"/>
          <p:nvPr/>
        </p:nvSpPr>
        <p:spPr>
          <a:xfrm>
            <a:off x="10588" y="709327"/>
            <a:ext cx="12170823" cy="755792"/>
          </a:xfrm>
          <a:prstGeom prst="roundRect">
            <a:avLst>
              <a:gd name="adj" fmla="val 1117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Заседания Комиссии проводятся по необходимости,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но не реже одного раза в месяц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289007E-680F-46F1-8953-95062E333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77" y="1658829"/>
            <a:ext cx="9123695" cy="4223046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EA32A86-FD3B-4DAE-9CA4-F4913F4D0EA7}"/>
              </a:ext>
            </a:extLst>
          </p:cNvPr>
          <p:cNvSpPr/>
          <p:nvPr/>
        </p:nvSpPr>
        <p:spPr>
          <a:xfrm>
            <a:off x="9717843" y="1658829"/>
            <a:ext cx="2066923" cy="4344406"/>
          </a:xfrm>
          <a:prstGeom prst="rect">
            <a:avLst/>
          </a:prstGeom>
          <a:noFill/>
          <a:ln w="19050">
            <a:solidFill>
              <a:schemeClr val="accent6">
                <a:alpha val="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Страховым медицинским организациям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Информация ТФОМС МО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Протоколы заседаний Комиссии по разработке Московской областной программы ОМС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20C729-E2BC-4C06-99F1-10D112BE3F66}"/>
              </a:ext>
            </a:extLst>
          </p:cNvPr>
          <p:cNvSpPr txBox="1"/>
          <p:nvPr/>
        </p:nvSpPr>
        <p:spPr>
          <a:xfrm>
            <a:off x="2619405" y="3428999"/>
            <a:ext cx="6601667" cy="24528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822DAD-24E7-4153-977D-A1273D7F69B1}"/>
              </a:ext>
            </a:extLst>
          </p:cNvPr>
          <p:cNvSpPr txBox="1"/>
          <p:nvPr/>
        </p:nvSpPr>
        <p:spPr>
          <a:xfrm>
            <a:off x="55710" y="6178476"/>
            <a:ext cx="11729056" cy="5847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defPPr>
              <a:defRPr lang="ru-RU"/>
            </a:defPPr>
            <a:lvl1pPr algn="ctr">
              <a:defRPr kumimoji="1" sz="2000" b="1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600" dirty="0"/>
              <a:t>Заседание Комиссии по распределению</a:t>
            </a:r>
          </a:p>
          <a:p>
            <a:r>
              <a:rPr lang="ru-RU" sz="1600" dirty="0"/>
              <a:t>объемов медицинской помощи на 2026 год планируется </a:t>
            </a:r>
            <a:r>
              <a:rPr lang="ru-RU" sz="1600" dirty="0">
                <a:solidFill>
                  <a:srgbClr val="C00000"/>
                </a:solidFill>
              </a:rPr>
              <a:t>25 декабря 2025 года</a:t>
            </a:r>
          </a:p>
        </p:txBody>
      </p:sp>
    </p:spTree>
    <p:extLst>
      <p:ext uri="{BB962C8B-B14F-4D97-AF65-F5344CB8AC3E}">
        <p14:creationId xmlns:p14="http://schemas.microsoft.com/office/powerpoint/2010/main" val="485745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33FD23-ED1A-4457-92BD-34AE1AF1A6C2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FA1AF-4059-4CBC-82EE-24983FB43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36" y="1268667"/>
            <a:ext cx="11768328" cy="2387600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41503E-97BB-4B91-981B-09DEA5270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6164" y="5343396"/>
            <a:ext cx="9144000" cy="1388707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Контактные данные:</a:t>
            </a:r>
          </a:p>
          <a:p>
            <a:pPr algn="r"/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>
                <a:hlinkClick r:id="rId2"/>
              </a:rPr>
              <a:t>bredova_on@mofoms.ru</a:t>
            </a:r>
            <a:endParaRPr lang="en-US" dirty="0"/>
          </a:p>
          <a:p>
            <a:pPr algn="r"/>
            <a:r>
              <a:rPr lang="ru-RU" dirty="0"/>
              <a:t>8(495) 587-87-89 (12-56)</a:t>
            </a:r>
          </a:p>
        </p:txBody>
      </p:sp>
    </p:spTree>
    <p:extLst>
      <p:ext uri="{BB962C8B-B14F-4D97-AF65-F5344CB8AC3E}">
        <p14:creationId xmlns:p14="http://schemas.microsoft.com/office/powerpoint/2010/main" val="299795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7787FBB3-170C-4E48-9B1B-AA075486DDEC}"/>
              </a:ext>
            </a:extLst>
          </p:cNvPr>
          <p:cNvSpPr/>
          <p:nvPr/>
        </p:nvSpPr>
        <p:spPr>
          <a:xfrm>
            <a:off x="5853094" y="1252613"/>
            <a:ext cx="246888" cy="2679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16856" y="743559"/>
            <a:ext cx="7771791" cy="5090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обязательном медицинском страховании в Российской Федерации»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760" y="632804"/>
            <a:ext cx="4007769" cy="69843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Федеральный закон от 29.11.2010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326-ФЗ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9729983-C47E-48FE-A645-791604B3BB86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НОРМАТИВНО-ПРАВОВЫЕ ДОКУМЕНТЫ, РЕГЛАМЕНТИРУЮЩИЕ ПОРЯДОК ОПЛАТЫ МЕДИЦИНСКОЙ ПОМОЩИ В РАМКАХ БАЗОВОЙ ПРОГРАММЫ ОМС</a:t>
            </a:r>
          </a:p>
        </p:txBody>
      </p:sp>
      <p:sp>
        <p:nvSpPr>
          <p:cNvPr id="23" name="Скругленный прямоугольник 15">
            <a:extLst>
              <a:ext uri="{FF2B5EF4-FFF2-40B4-BE49-F238E27FC236}">
                <a16:creationId xmlns:a16="http://schemas.microsoft.com/office/drawing/2014/main" id="{9D5106A3-7B06-4DF0-952C-7FB77ABBF8CD}"/>
              </a:ext>
            </a:extLst>
          </p:cNvPr>
          <p:cNvSpPr/>
          <p:nvPr/>
        </p:nvSpPr>
        <p:spPr>
          <a:xfrm>
            <a:off x="111336" y="5370497"/>
            <a:ext cx="11676888" cy="1222411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algn="ctr"/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Тарифное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оглашение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реализации Московской областной программы обязательного медицинского страхования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(разработано в соответствии с Требованиями к структуре и содержанию тарифного соглашения, установленными приказом Минздрава России от 10.02.2023 № 44н и с учетом Методических рекомендаций по способам оплаты медицинской помощи за счет средств ОМС)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C31199-BA58-48E9-BB5E-1D1E2848D030}"/>
              </a:ext>
            </a:extLst>
          </p:cNvPr>
          <p:cNvSpPr txBox="1"/>
          <p:nvPr/>
        </p:nvSpPr>
        <p:spPr>
          <a:xfrm>
            <a:off x="129627" y="1520540"/>
            <a:ext cx="11659020" cy="203132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6 статьи 39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Оплата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оказанной застрахованному лицу по договору на оказание и оплату медицинской помощи по обязательному медицинскому страхованию,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осуществляется по тарифам на оплату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установленным в соответствии с частью 2 статьи 30 настоящего Федерального закона, по результатам контроля объемов, сроков, качества и условий предоставления медицинской помощи и в соответствии с порядком оплаты медицинской помощи по обязательному медицинскому страхованию, установленным правилами обязательного медицинского страхования, на основании представленных медицинской организацией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реестров счетов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счетов на оплату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медицинской помощи»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779837-23AA-4E5C-A79C-BD4613CF419B}"/>
              </a:ext>
            </a:extLst>
          </p:cNvPr>
          <p:cNvSpPr txBox="1"/>
          <p:nvPr/>
        </p:nvSpPr>
        <p:spPr>
          <a:xfrm>
            <a:off x="129627" y="3584018"/>
            <a:ext cx="11659020" cy="17543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2 статьи 30 «Тарифы на оплату медицинской помощи устанавливаются тарифным соглашением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заключаемым между органом исполнительной власти субъекта Российской Федерации, уполномоченным высшим исполнительным органом государственной власти субъекта Российской Федерации, территориальным фондом, страховыми медицинскими организациями, медицинскими профессиональными некоммерческими организациями и профессиональными союзами медицинских работников или их объединениями (ассоциациями), включенными в состав комиссии по разработке территориальной программы ОМС»</a:t>
            </a:r>
          </a:p>
        </p:txBody>
      </p:sp>
    </p:spTree>
    <p:extLst>
      <p:ext uri="{BB962C8B-B14F-4D97-AF65-F5344CB8AC3E}">
        <p14:creationId xmlns:p14="http://schemas.microsoft.com/office/powerpoint/2010/main" val="37271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842E7A9-E778-455A-9EF0-C11C5FFA4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5" y="1448612"/>
            <a:ext cx="10517289" cy="52468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10556874" y="1298713"/>
            <a:ext cx="1621458" cy="5491026"/>
          </a:xfrm>
          <a:prstGeom prst="rect">
            <a:avLst/>
          </a:prstGeom>
          <a:noFill/>
          <a:ln w="19050">
            <a:solidFill>
              <a:schemeClr val="accent6">
                <a:alpha val="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Страховым медицинским организациям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(размещено ТС в рамках базовой программы ОМС и ТС в рамках </a:t>
            </a:r>
            <a:r>
              <a:rPr lang="ru-RU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сверхбазовой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программы ОМС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60EDD-2200-4519-A2E7-CF80209F47EF}"/>
              </a:ext>
            </a:extLst>
          </p:cNvPr>
          <p:cNvSpPr txBox="1"/>
          <p:nvPr/>
        </p:nvSpPr>
        <p:spPr>
          <a:xfrm>
            <a:off x="8013040" y="4541183"/>
            <a:ext cx="2543833" cy="19523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77E9A2-2F10-4AA8-98F0-6389DFC2410A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F55EC9-1922-46CB-BA0C-3FDB62479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39" y="734433"/>
            <a:ext cx="12019722" cy="59515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7C6605-5910-4354-A315-6D982C90BAF8}"/>
              </a:ext>
            </a:extLst>
          </p:cNvPr>
          <p:cNvSpPr txBox="1"/>
          <p:nvPr/>
        </p:nvSpPr>
        <p:spPr>
          <a:xfrm>
            <a:off x="86139" y="3710189"/>
            <a:ext cx="9733722" cy="19523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3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B34163-CFF2-4872-BFCC-D76B2FF5EE81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 НА 2025 ГОД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0304DE-8B4E-49F5-AF99-2D045F6B7FBC}"/>
              </a:ext>
            </a:extLst>
          </p:cNvPr>
          <p:cNvSpPr/>
          <p:nvPr/>
        </p:nvSpPr>
        <p:spPr>
          <a:xfrm>
            <a:off x="361949" y="1448579"/>
            <a:ext cx="10972800" cy="552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dirty="0">
                <a:latin typeface="Georgia" panose="02040502050405020303" pitchFamily="18" charset="0"/>
              </a:rPr>
              <a:t>Общие положения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0C782BB-AC99-4F81-9722-24118E2524E0}"/>
              </a:ext>
            </a:extLst>
          </p:cNvPr>
          <p:cNvSpPr/>
          <p:nvPr/>
        </p:nvSpPr>
        <p:spPr>
          <a:xfrm>
            <a:off x="361950" y="638564"/>
            <a:ext cx="10972800" cy="552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ОСНОВНЫЕ РАЗДЕЛЫ ТАРИФНОГО СОГЛАШЕНИЯ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284C3-1D96-4B19-B41B-F91F3CB93BB3}"/>
              </a:ext>
            </a:extLst>
          </p:cNvPr>
          <p:cNvSpPr/>
          <p:nvPr/>
        </p:nvSpPr>
        <p:spPr>
          <a:xfrm>
            <a:off x="361949" y="208714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</a:t>
            </a:r>
            <a:r>
              <a:rPr lang="ru-RU" dirty="0">
                <a:latin typeface="Georgia" panose="02040502050405020303" pitchFamily="18" charset="0"/>
              </a:rPr>
              <a:t>. 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99D241-6892-4A6F-B9DC-71DED830A58D}"/>
              </a:ext>
            </a:extLst>
          </p:cNvPr>
          <p:cNvSpPr/>
          <p:nvPr/>
        </p:nvSpPr>
        <p:spPr>
          <a:xfrm>
            <a:off x="361949" y="300931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III</a:t>
            </a:r>
            <a:r>
              <a:rPr lang="ru-RU" dirty="0">
                <a:latin typeface="Georgia" panose="02040502050405020303" pitchFamily="18" charset="0"/>
              </a:rPr>
              <a:t>. Размер и структура тарифов на оплату медицинской помощи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7A0499C-E161-442F-B303-5B90FAAA4C45}"/>
              </a:ext>
            </a:extLst>
          </p:cNvPr>
          <p:cNvSpPr/>
          <p:nvPr/>
        </p:nvSpPr>
        <p:spPr>
          <a:xfrm>
            <a:off x="361949" y="4029661"/>
            <a:ext cx="10972800" cy="15900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IV</a:t>
            </a:r>
            <a:r>
              <a:rPr lang="ru-RU" dirty="0">
                <a:latin typeface="Georgia" panose="02040502050405020303" pitchFamily="18" charset="0"/>
              </a:rPr>
              <a:t>. Размер неоплаты или неполной оплаты затрат на оказание медицинской помощи, а также уплаты медицинской организацией штрафов за неоказание, несвоевременное оказание медицинской помощи ненадлежащего качества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5C69504-C83A-48A2-BE9D-F8AC738CEA39}"/>
              </a:ext>
            </a:extLst>
          </p:cNvPr>
          <p:cNvSpPr/>
          <p:nvPr/>
        </p:nvSpPr>
        <p:spPr>
          <a:xfrm>
            <a:off x="361949" y="5829300"/>
            <a:ext cx="10972800" cy="700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V</a:t>
            </a:r>
            <a:r>
              <a:rPr lang="ru-RU" dirty="0">
                <a:latin typeface="Georgia" panose="02040502050405020303" pitchFamily="18" charset="0"/>
              </a:rPr>
              <a:t>. Заключительные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5302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149392-E591-48C0-9478-B97C798AE4F0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  <a:solidFill>
            <a:srgbClr val="92A5D8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АМБУЛАТОРНЫХ УСЛОВИЯХ В 2025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83E786-51F1-45D2-80D6-7D171B5C4F4D}"/>
              </a:ext>
            </a:extLst>
          </p:cNvPr>
          <p:cNvSpPr/>
          <p:nvPr/>
        </p:nvSpPr>
        <p:spPr>
          <a:xfrm>
            <a:off x="76200" y="619745"/>
            <a:ext cx="542925" cy="61714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B62F20F-5516-4400-A817-832074207BD0}"/>
              </a:ext>
            </a:extLst>
          </p:cNvPr>
          <p:cNvSpPr/>
          <p:nvPr/>
        </p:nvSpPr>
        <p:spPr>
          <a:xfrm>
            <a:off x="980725" y="619745"/>
            <a:ext cx="6600827" cy="3056903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/>
              <a:t>в медицинских организациях, имеющих прикрепившихся лиц – </a:t>
            </a:r>
            <a:br>
              <a:rPr lang="ru-RU" sz="1300" b="1" dirty="0"/>
            </a:br>
            <a:r>
              <a:rPr lang="ru-RU" sz="1300" u="sng" dirty="0"/>
              <a:t>по </a:t>
            </a:r>
            <a:r>
              <a:rPr lang="ru-RU" sz="1300" u="sng" dirty="0" err="1"/>
              <a:t>подушевому</a:t>
            </a:r>
            <a:r>
              <a:rPr lang="ru-RU" sz="1300" u="sng" dirty="0"/>
              <a:t> нормативу финансирования на прикрепившихся лиц </a:t>
            </a:r>
            <a:r>
              <a:rPr lang="ru-RU" sz="1300" dirty="0"/>
              <a:t>(за исключением расходов на проведение КТ, МРТ, УЗИ ССС, эндоскопических диагностических исследований, МГИ и патолого-анатомических исследований </a:t>
            </a:r>
            <a:r>
              <a:rPr lang="ru-RU" sz="1300" dirty="0" err="1"/>
              <a:t>биопсийного</a:t>
            </a:r>
            <a:r>
              <a:rPr lang="ru-RU" sz="1300" dirty="0"/>
              <a:t> (операционного) материала с целью диагностики онкологических заболеваний и подбора противоопухолевой лекарственной терапии, ПЭТ/КТ, ОФЭКТ/ОФЭКТ-КТ, на ведение школ для больных с хроническими неинфекционными заболеваниями, в том числе с сахарным диабетом, профилактических медицинских осмотров и диспансеризации, в том числе углубленной диспансеризации и диспансеризации для оценки репродуктивного здоровья женщин и мужчин, а также на оплату диспансерного наблюдения, включая диспансерное наблюдение работающих граждан, в том числе центрами здоровья, и финансовое обеспечение ФАП </a:t>
            </a:r>
            <a:r>
              <a:rPr lang="ru-RU" sz="1300" u="sng" dirty="0"/>
              <a:t>с учетом показателей результативности деятельности медицинской организации (включая показатели объема медицинской помощи), </a:t>
            </a:r>
            <a:r>
              <a:rPr lang="ru-RU" sz="1300" dirty="0"/>
              <a:t>в том числе с включением расходов на медицинскую помощь, оказываемую в иных медицинских организациях и оплачиваемую за единицу объема медицинской помощи.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FC1A1DE-37B9-4A3E-B5F6-A5B00E6F6E9C}"/>
              </a:ext>
            </a:extLst>
          </p:cNvPr>
          <p:cNvSpPr/>
          <p:nvPr/>
        </p:nvSpPr>
        <p:spPr>
          <a:xfrm>
            <a:off x="971544" y="3760208"/>
            <a:ext cx="6591304" cy="111760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не имеющих прикрепившихся лиц</a:t>
            </a:r>
            <a:r>
              <a:rPr lang="ru-RU" sz="1350" dirty="0"/>
              <a:t>, </a:t>
            </a:r>
            <a:r>
              <a:rPr lang="ru-RU" sz="1350" b="1" dirty="0"/>
              <a:t>а также при оплате медицинской помощи, оказанной застрахованным лицам за пределами Московской области</a:t>
            </a:r>
            <a:r>
              <a:rPr lang="ru-RU" sz="1350" dirty="0"/>
              <a:t>, – </a:t>
            </a:r>
          </a:p>
          <a:p>
            <a:pPr algn="just"/>
            <a:r>
              <a:rPr lang="ru-RU" sz="1350" u="sng" dirty="0"/>
              <a:t>за единицу объема медицинской помощи </a:t>
            </a:r>
            <a:r>
              <a:rPr lang="ru-RU" sz="1350" dirty="0"/>
              <a:t>- за медицинскую услугу, за посещение, за обращение (законченный случай)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6E49EC-B3D9-495B-9A44-78A73E4160C0}"/>
              </a:ext>
            </a:extLst>
          </p:cNvPr>
          <p:cNvSpPr/>
          <p:nvPr/>
        </p:nvSpPr>
        <p:spPr>
          <a:xfrm>
            <a:off x="971544" y="4979313"/>
            <a:ext cx="6600827" cy="1811867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u="sng" dirty="0"/>
              <a:t>за единицу объема медицинской помощи</a:t>
            </a:r>
            <a:r>
              <a:rPr lang="ru-RU" sz="1350" dirty="0"/>
              <a:t> – за медицинскую услугу </a:t>
            </a:r>
            <a:r>
              <a:rPr lang="ru-RU" sz="1350" b="1" dirty="0"/>
              <a:t>(используется при оплате отдельных диагностических (лабораторных) исследований </a:t>
            </a:r>
            <a:r>
              <a:rPr lang="ru-RU" sz="1350" dirty="0"/>
              <a:t>- КТ, МРТ, УЗИ ССС, эндоскопических исследований, гистологических исследований и МГИ с целью выявления онкологических заболеваний и подбора таргетной терапии, ПЭТ/КТ, ОФЭКТ, на ведение школ для больных с хроническими неинфекционными заболеваниями, в том числе с сахарным диабетом, профилактических медицинских осмотров и диспансеризации, в том числе углубленной диспансеризации и диспансеризации для оценки репродуктивного здоровья женщин и мужчин, а также на оплату ДН, включая ДН работающих граждан, в том числе центрами здоровья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8350457-F581-499A-93DB-A9193E30F59C}"/>
              </a:ext>
            </a:extLst>
          </p:cNvPr>
          <p:cNvSpPr/>
          <p:nvPr/>
        </p:nvSpPr>
        <p:spPr>
          <a:xfrm rot="16200000">
            <a:off x="623887" y="1766886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30D1AAE2-0C94-49C7-A3FE-CE12FEB1279B}"/>
              </a:ext>
            </a:extLst>
          </p:cNvPr>
          <p:cNvSpPr/>
          <p:nvPr/>
        </p:nvSpPr>
        <p:spPr>
          <a:xfrm rot="16200000">
            <a:off x="623886" y="3872108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BD42DD13-8189-49C7-A565-9458727B9A99}"/>
              </a:ext>
            </a:extLst>
          </p:cNvPr>
          <p:cNvSpPr/>
          <p:nvPr/>
        </p:nvSpPr>
        <p:spPr>
          <a:xfrm rot="16200000">
            <a:off x="623886" y="5572320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04036C4-072A-4064-887D-28EF132F459A}"/>
              </a:ext>
            </a:extLst>
          </p:cNvPr>
          <p:cNvSpPr/>
          <p:nvPr/>
        </p:nvSpPr>
        <p:spPr>
          <a:xfrm rot="16200000">
            <a:off x="7879887" y="1343025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724392-8F47-49C2-BD8B-FA900EAD6846}"/>
              </a:ext>
            </a:extLst>
          </p:cNvPr>
          <p:cNvSpPr/>
          <p:nvPr/>
        </p:nvSpPr>
        <p:spPr>
          <a:xfrm>
            <a:off x="8533702" y="1304925"/>
            <a:ext cx="3562349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5 и 5а к Тарифному соглашению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DCC380-3D1B-49DC-9CD0-0F86F5FC64A6}"/>
              </a:ext>
            </a:extLst>
          </p:cNvPr>
          <p:cNvSpPr/>
          <p:nvPr/>
        </p:nvSpPr>
        <p:spPr>
          <a:xfrm>
            <a:off x="8533702" y="3676648"/>
            <a:ext cx="3562349" cy="29170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</a:t>
            </a:r>
            <a:r>
              <a:rPr lang="ru-RU" dirty="0">
                <a:solidFill>
                  <a:schemeClr val="tx1"/>
                </a:solidFill>
              </a:rPr>
              <a:t>6а – 8е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69737B94-4CB7-46E3-BA54-891BD58E7F05}"/>
              </a:ext>
            </a:extLst>
          </p:cNvPr>
          <p:cNvSpPr/>
          <p:nvPr/>
        </p:nvSpPr>
        <p:spPr>
          <a:xfrm rot="16200000">
            <a:off x="7879887" y="3926678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A3964823-3160-4555-A3EB-4FFB00FF16E7}"/>
              </a:ext>
            </a:extLst>
          </p:cNvPr>
          <p:cNvSpPr/>
          <p:nvPr/>
        </p:nvSpPr>
        <p:spPr>
          <a:xfrm rot="16200000">
            <a:off x="7891988" y="5619946"/>
            <a:ext cx="333374" cy="89972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1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ПОМОЩИ, ОКАЗАННОЙ В УСЛОВИЯХ КРУГЛОСУТОЧНОГО СТАЦИОНАРА В 2025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круглосуточного стационара на дневной стационар;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00801" y="736048"/>
            <a:ext cx="5705475" cy="1038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Приложение </a:t>
            </a:r>
            <a:r>
              <a:rPr lang="en-US" dirty="0">
                <a:solidFill>
                  <a:srgbClr val="44546A">
                    <a:lumMod val="50000"/>
                  </a:srgbClr>
                </a:solidFill>
              </a:rPr>
              <a:t>9a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 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5" y="2335537"/>
            <a:ext cx="5652722" cy="9797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53554" y="4525941"/>
            <a:ext cx="5705475" cy="2021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3.3.1 – 3.3.3, Приложения </a:t>
            </a:r>
            <a:r>
              <a:rPr lang="ru-RU" i="1" dirty="0">
                <a:solidFill>
                  <a:schemeClr val="tx1"/>
                </a:solidFill>
              </a:rPr>
              <a:t>9в, 9д, </a:t>
            </a:r>
          </a:p>
          <a:p>
            <a:pPr algn="just"/>
            <a:r>
              <a:rPr lang="ru-RU" i="1" dirty="0">
                <a:solidFill>
                  <a:schemeClr val="tx1"/>
                </a:solidFill>
              </a:rPr>
              <a:t>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10823">
            <a:off x="5657978" y="1401304"/>
            <a:ext cx="954951" cy="13066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7060">
            <a:off x="5657750" y="2329606"/>
            <a:ext cx="1011949" cy="1201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94" y="5474819"/>
            <a:ext cx="579660" cy="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21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97344" cy="579640"/>
          </a:xfrm>
          <a:prstGeom prst="rect">
            <a:avLst/>
          </a:prstGeom>
          <a:solidFill>
            <a:srgbClr val="8FA4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круглосуточного стационара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5763" y="5930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23520" y="6106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61622" y="5990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8638" y="6162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9348" y="5349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11001" y="5805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75633" y="5845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56992" y="5903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23393" y="5874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57144" y="6170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8320" y="3423905"/>
            <a:ext cx="1172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старше 75 лет в медицинской организации второго уровня по клинико-статистической группе                 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st04.00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«Воспалительные заболевания кишечника»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33437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33437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33437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33437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33437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4961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32 120,12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53519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53519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53517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74183" y="601199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97340" y="6481735"/>
            <a:ext cx="834328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32 120,12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912888" y="6493699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727192" y="6500259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414003" y="6500259"/>
            <a:ext cx="62975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49127" y="6474823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65 387</a:t>
            </a:r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07701" y="644459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60833" y="64707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79873" y="646978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791744" y="6493699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89565" y="648173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281044" y="6484310"/>
            <a:ext cx="600184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27346" y="64697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596421" y="6230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773145" y="596378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400997" y="5708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552384" y="525469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533437" y="5626369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1253519" y="557994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533437" y="993754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533437" y="142082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533437" y="18528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533437" y="2284918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533437" y="305599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533437" y="265943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282066" y="932724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306336" y="1406949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306336" y="1806155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306337" y="2268486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1283771" y="2643630"/>
            <a:ext cx="6666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1313035" y="30435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699833" y="6450559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7824192" y="64205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11A723D-0A29-4F63-AB28-C51895A9C83B}"/>
              </a:ext>
            </a:extLst>
          </p:cNvPr>
          <p:cNvSpPr txBox="1"/>
          <p:nvPr/>
        </p:nvSpPr>
        <p:spPr>
          <a:xfrm>
            <a:off x="8465275" y="2497695"/>
            <a:ext cx="32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9г к Тарифному соглашению установлены КСГ, к которым коэффициент уровня не применяется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FEED9FA-7195-4DF1-8390-F4E36809A2A9}"/>
              </a:ext>
            </a:extLst>
          </p:cNvPr>
          <p:cNvSpPr txBox="1"/>
          <p:nvPr/>
        </p:nvSpPr>
        <p:spPr>
          <a:xfrm>
            <a:off x="8279908" y="2458655"/>
            <a:ext cx="304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0173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6769" y="582683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04842" y="593335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1895" y="595753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8676" y="58137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31637" y="53333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23152" y="572949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7332" y="576062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03979" y="588041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5947" y="5627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3406163"/>
            <a:ext cx="1195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st19.1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«Лекарственная терапия при злокачественных новообразованиях (кроме лимфоидной и кроветворной тканей), взрослые (уровень 8)»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56575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rgbClr val="C00000"/>
                </a:solidFill>
              </a:rPr>
              <a:t>32 120,12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3,62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7320" y="60119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2569356" y="56850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3698147" y="599134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4620707" y="5486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189733" y="55392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1906960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2627040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143339" y="3089851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4709105" y="231731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5607331" y="2193817"/>
            <a:ext cx="3908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949015" y="3102118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1864789" y="59867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2728476" y="5277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4387323" y="51652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3272CD7E-7B58-42CF-AC81-272638C17E8A}"/>
              </a:ext>
            </a:extLst>
          </p:cNvPr>
          <p:cNvSpPr/>
          <p:nvPr/>
        </p:nvSpPr>
        <p:spPr>
          <a:xfrm>
            <a:off x="6768075" y="58268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2FEA63F-2422-4B4A-A133-0B567DFC6BDA}"/>
              </a:ext>
            </a:extLst>
          </p:cNvPr>
          <p:cNvSpPr txBox="1"/>
          <p:nvPr/>
        </p:nvSpPr>
        <p:spPr>
          <a:xfrm>
            <a:off x="6480043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F1DC7ADE-5A38-4162-9C51-AB1C7E03A7BE}"/>
              </a:ext>
            </a:extLst>
          </p:cNvPr>
          <p:cNvSpPr/>
          <p:nvPr/>
        </p:nvSpPr>
        <p:spPr>
          <a:xfrm>
            <a:off x="7711652" y="582683"/>
            <a:ext cx="4780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4A1BCD2-ECE6-408C-9AD7-4B067C5C9E1E}"/>
              </a:ext>
            </a:extLst>
          </p:cNvPr>
          <p:cNvSpPr txBox="1"/>
          <p:nvPr/>
        </p:nvSpPr>
        <p:spPr>
          <a:xfrm>
            <a:off x="7344139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F4C5677B-A303-41FF-A2CE-BD1ADDD68DE6}"/>
              </a:ext>
            </a:extLst>
          </p:cNvPr>
          <p:cNvSpPr/>
          <p:nvPr/>
        </p:nvSpPr>
        <p:spPr>
          <a:xfrm>
            <a:off x="8577353" y="591399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9302069" y="585069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92BDD7F3-9FD2-4C7B-83B0-A9768ED03F82}"/>
              </a:ext>
            </a:extLst>
          </p:cNvPr>
          <p:cNvSpPr/>
          <p:nvPr/>
        </p:nvSpPr>
        <p:spPr>
          <a:xfrm>
            <a:off x="10283653" y="604619"/>
            <a:ext cx="67012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10003715" y="58402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3,62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0,01199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32 120,12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0,01199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44139" y="647931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D3F327CF-16A9-44BE-A1D2-9027D25FC5C8}"/>
              </a:ext>
            </a:extLst>
          </p:cNvPr>
          <p:cNvSpPr/>
          <p:nvPr/>
        </p:nvSpPr>
        <p:spPr>
          <a:xfrm>
            <a:off x="5883277" y="650807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6672064" y="6517589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1,078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F0B4D8C-D214-4BBE-A5E6-15CAF01C8F1A}"/>
              </a:ext>
            </a:extLst>
          </p:cNvPr>
          <p:cNvSpPr txBox="1"/>
          <p:nvPr/>
        </p:nvSpPr>
        <p:spPr>
          <a:xfrm>
            <a:off x="6409385" y="652000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5F12A291-2BDC-459C-B84D-D5EFABF9530E}"/>
              </a:ext>
            </a:extLst>
          </p:cNvPr>
          <p:cNvSpPr/>
          <p:nvPr/>
        </p:nvSpPr>
        <p:spPr>
          <a:xfrm>
            <a:off x="7720253" y="6498083"/>
            <a:ext cx="857100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32 120,12</a:t>
            </a: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88530373-36CC-4683-8422-ED0A8081D4B0}"/>
              </a:ext>
            </a:extLst>
          </p:cNvPr>
          <p:cNvSpPr/>
          <p:nvPr/>
        </p:nvSpPr>
        <p:spPr>
          <a:xfrm>
            <a:off x="9024891" y="6498655"/>
            <a:ext cx="62268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1,078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65125C1-75B2-4C8F-88D1-CFC82582B8D5}"/>
              </a:ext>
            </a:extLst>
          </p:cNvPr>
          <p:cNvSpPr txBox="1"/>
          <p:nvPr/>
        </p:nvSpPr>
        <p:spPr>
          <a:xfrm>
            <a:off x="8667759" y="650375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46ACD58-74D9-4DE0-874E-9DBDDE99EE2E}"/>
              </a:ext>
            </a:extLst>
          </p:cNvPr>
          <p:cNvSpPr/>
          <p:nvPr/>
        </p:nvSpPr>
        <p:spPr>
          <a:xfrm>
            <a:off x="9902321" y="6483065"/>
            <a:ext cx="5512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F54918A-B436-4565-900E-8C40F4FED2FE}"/>
              </a:ext>
            </a:extLst>
          </p:cNvPr>
          <p:cNvSpPr txBox="1"/>
          <p:nvPr/>
        </p:nvSpPr>
        <p:spPr>
          <a:xfrm>
            <a:off x="9647124" y="64904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ABEBF58-4A72-427F-88C3-CBC8CF84E817}"/>
              </a:ext>
            </a:extLst>
          </p:cNvPr>
          <p:cNvSpPr txBox="1"/>
          <p:nvPr/>
        </p:nvSpPr>
        <p:spPr>
          <a:xfrm>
            <a:off x="7446106" y="652000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9а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11,99%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10653725" y="647407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118 865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8877120" y="4934172"/>
            <a:ext cx="496584" cy="2316485"/>
          </a:xfrm>
          <a:prstGeom prst="rightBrace">
            <a:avLst>
              <a:gd name="adj1" fmla="val 41178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8980982" y="5421916"/>
            <a:ext cx="288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139400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4801</TotalTime>
  <Words>2797</Words>
  <Application>Microsoft Office PowerPoint</Application>
  <PresentationFormat>Широкоэкранный</PresentationFormat>
  <Paragraphs>387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Georgia</vt:lpstr>
      <vt:lpstr>Montserrat</vt:lpstr>
      <vt:lpstr>Montserrat ExtraBold</vt:lpstr>
      <vt:lpstr>Montserrat Light</vt:lpstr>
      <vt:lpstr>Montserrat Medium</vt:lpstr>
      <vt:lpstr>Roboto</vt:lpstr>
      <vt:lpstr>Times New Roman</vt:lpstr>
      <vt:lpstr>Тема Office</vt:lpstr>
      <vt:lpstr>Simple Light</vt:lpstr>
      <vt:lpstr>ПОРЯДОК ОПЛАТЫ МЕДИЦИНСКОЙ ПОМОЩИ В СИСТЕМЕ ОБЯЗАТЕЛЬНОГО МЕДИЦИНСКОГО СТРАХОВАНИЯ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ОПЛАТЫ МЕДИЦИНСКОЙ ПОМОЩИ В СИСТЕМЕ ОБЯЗАТЕЛЬНОГО МЕДИЦИНСКОГО СТРАХОВАНИЯ</dc:title>
  <dc:creator>Крутова Юлия Андреевна</dc:creator>
  <cp:lastModifiedBy>Бредова Ольга Николаевна</cp:lastModifiedBy>
  <cp:revision>116</cp:revision>
  <cp:lastPrinted>2024-12-23T14:04:04Z</cp:lastPrinted>
  <dcterms:created xsi:type="dcterms:W3CDTF">2020-12-21T08:03:47Z</dcterms:created>
  <dcterms:modified xsi:type="dcterms:W3CDTF">2025-12-25T07:31:05Z</dcterms:modified>
</cp:coreProperties>
</file>